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
    <p:sldMasterId id="2147484189" r:id="rId2"/>
  </p:sldMasterIdLst>
  <p:notesMasterIdLst>
    <p:notesMasterId r:id="rId43"/>
  </p:notesMasterIdLst>
  <p:handoutMasterIdLst>
    <p:handoutMasterId r:id="rId44"/>
  </p:handoutMasterIdLst>
  <p:sldIdLst>
    <p:sldId id="256" r:id="rId3"/>
    <p:sldId id="257" r:id="rId4"/>
    <p:sldId id="262" r:id="rId5"/>
    <p:sldId id="259" r:id="rId6"/>
    <p:sldId id="261" r:id="rId7"/>
    <p:sldId id="280" r:id="rId8"/>
    <p:sldId id="281" r:id="rId9"/>
    <p:sldId id="263" r:id="rId10"/>
    <p:sldId id="269" r:id="rId11"/>
    <p:sldId id="270" r:id="rId12"/>
    <p:sldId id="274" r:id="rId13"/>
    <p:sldId id="1562" r:id="rId14"/>
    <p:sldId id="1561" r:id="rId15"/>
    <p:sldId id="264" r:id="rId16"/>
    <p:sldId id="271" r:id="rId17"/>
    <p:sldId id="272" r:id="rId18"/>
    <p:sldId id="1563" r:id="rId19"/>
    <p:sldId id="273" r:id="rId20"/>
    <p:sldId id="265" r:id="rId21"/>
    <p:sldId id="276" r:id="rId22"/>
    <p:sldId id="1565" r:id="rId23"/>
    <p:sldId id="266" r:id="rId24"/>
    <p:sldId id="278" r:id="rId25"/>
    <p:sldId id="1566" r:id="rId26"/>
    <p:sldId id="267" r:id="rId27"/>
    <p:sldId id="282" r:id="rId28"/>
    <p:sldId id="283" r:id="rId29"/>
    <p:sldId id="1560" r:id="rId30"/>
    <p:sldId id="315" r:id="rId31"/>
    <p:sldId id="1554" r:id="rId32"/>
    <p:sldId id="294" r:id="rId33"/>
    <p:sldId id="360" r:id="rId34"/>
    <p:sldId id="1395" r:id="rId35"/>
    <p:sldId id="355" r:id="rId36"/>
    <p:sldId id="322" r:id="rId37"/>
    <p:sldId id="268" r:id="rId38"/>
    <p:sldId id="279" r:id="rId39"/>
    <p:sldId id="1564" r:id="rId40"/>
    <p:sldId id="260" r:id="rId41"/>
    <p:sldId id="258" r:id="rId4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3" userDrawn="1">
          <p15:clr>
            <a:srgbClr val="A4A3A4"/>
          </p15:clr>
        </p15:guide>
        <p15:guide id="13" pos="324" userDrawn="1">
          <p15:clr>
            <a:srgbClr val="A4A3A4"/>
          </p15:clr>
        </p15:guide>
        <p15:guide id="15" pos="596" userDrawn="1">
          <p15:clr>
            <a:srgbClr val="A4A3A4"/>
          </p15:clr>
        </p15:guide>
        <p15:guide id="16" pos="7037" userDrawn="1">
          <p15:clr>
            <a:srgbClr val="A4A3A4"/>
          </p15:clr>
        </p15:guide>
        <p15:guide id="17" pos="3839" userDrawn="1">
          <p15:clr>
            <a:srgbClr val="A4A3A4"/>
          </p15:clr>
        </p15:guide>
        <p15:guide id="18" pos="3023" userDrawn="1">
          <p15:clr>
            <a:srgbClr val="A4A3A4"/>
          </p15:clr>
        </p15:guide>
        <p15:guide id="21" orient="horz" pos="618" userDrawn="1">
          <p15:clr>
            <a:srgbClr val="A4A3A4"/>
          </p15:clr>
        </p15:guide>
        <p15:guide id="23" pos="5427" userDrawn="1">
          <p15:clr>
            <a:srgbClr val="A4A3A4"/>
          </p15:clr>
        </p15:guide>
        <p15:guide id="24" pos="737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159"/>
    <a:srgbClr val="0071BC"/>
    <a:srgbClr val="CC6600"/>
    <a:srgbClr val="00539F"/>
    <a:srgbClr val="C50E08"/>
    <a:srgbClr val="F2F2F2"/>
    <a:srgbClr val="C8302D"/>
    <a:srgbClr val="D2421F"/>
    <a:srgbClr val="DFDFDF"/>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686CF8-9807-4537-9DA6-26B75057B915}" v="1" dt="2019-03-14T16:09:02.9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5809" autoAdjust="0"/>
  </p:normalViewPr>
  <p:slideViewPr>
    <p:cSldViewPr snapToGrid="0">
      <p:cViewPr varScale="1">
        <p:scale>
          <a:sx n="93" d="100"/>
          <a:sy n="93" d="100"/>
        </p:scale>
        <p:origin x="87" y="192"/>
      </p:cViewPr>
      <p:guideLst>
        <p:guide orient="horz" pos="1366"/>
        <p:guide orient="horz" pos="1275"/>
        <p:guide orient="horz" pos="2160"/>
        <p:guide orient="horz" pos="3861"/>
        <p:guide orient="horz" pos="3589"/>
        <p:guide pos="165"/>
        <p:guide pos="7513"/>
        <p:guide pos="324"/>
        <p:guide pos="596"/>
        <p:guide pos="7037"/>
        <p:guide pos="3839"/>
        <p:guide pos="3023"/>
        <p:guide orient="horz" pos="618"/>
        <p:guide pos="5427"/>
        <p:guide pos="7377"/>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78" d="100"/>
          <a:sy n="78" d="100"/>
        </p:scale>
        <p:origin x="277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Georgeault" userId="58b26f9ba8c7bd27" providerId="LiveId" clId="{8C686CF8-9807-4537-9DA6-26B75057B915}"/>
    <pc:docChg chg="modSld">
      <pc:chgData name="Nicolas Georgeault" userId="58b26f9ba8c7bd27" providerId="LiveId" clId="{8C686CF8-9807-4537-9DA6-26B75057B915}" dt="2019-03-14T16:09:02.978" v="0"/>
      <pc:docMkLst>
        <pc:docMk/>
      </pc:docMkLst>
      <pc:sldChg chg="addSp">
        <pc:chgData name="Nicolas Georgeault" userId="58b26f9ba8c7bd27" providerId="LiveId" clId="{8C686CF8-9807-4537-9DA6-26B75057B915}" dt="2019-03-14T16:09:02.978" v="0"/>
        <pc:sldMkLst>
          <pc:docMk/>
          <pc:sldMk cId="1838153762" sldId="256"/>
        </pc:sldMkLst>
        <pc:spChg chg="add">
          <ac:chgData name="Nicolas Georgeault" userId="58b26f9ba8c7bd27" providerId="LiveId" clId="{8C686CF8-9807-4537-9DA6-26B75057B915}" dt="2019-03-14T16:09:02.978" v="0"/>
          <ac:spMkLst>
            <pc:docMk/>
            <pc:sldMk cId="1838153762" sldId="256"/>
            <ac:spMk id="5" creationId="{330960E6-6419-4966-BB72-D597ADDBF7C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7705C1-F6FB-40C7-851D-3F41076C71A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fr-CA"/>
        </a:p>
      </dgm:t>
    </dgm:pt>
    <dgm:pt modelId="{65DE5B86-9DBE-4073-B089-D8C89A0E1301}">
      <dgm:prSet phldrT="[Text]"/>
      <dgm:spPr/>
      <dgm:t>
        <a:bodyPr/>
        <a:lstStyle/>
        <a:p>
          <a:r>
            <a:rPr lang="fr-CA" dirty="0"/>
            <a:t>Humain</a:t>
          </a:r>
        </a:p>
      </dgm:t>
    </dgm:pt>
    <dgm:pt modelId="{962B7147-87E6-4310-BD3B-359866D9A381}" type="parTrans" cxnId="{E87A1286-7050-485A-823E-ECBAC1727B79}">
      <dgm:prSet/>
      <dgm:spPr/>
      <dgm:t>
        <a:bodyPr/>
        <a:lstStyle/>
        <a:p>
          <a:endParaRPr lang="fr-CA"/>
        </a:p>
      </dgm:t>
    </dgm:pt>
    <dgm:pt modelId="{64CABBAE-F652-4981-BBAF-F46AB284AFDF}" type="sibTrans" cxnId="{E87A1286-7050-485A-823E-ECBAC1727B79}">
      <dgm:prSet/>
      <dgm:spPr/>
      <dgm:t>
        <a:bodyPr/>
        <a:lstStyle/>
        <a:p>
          <a:endParaRPr lang="fr-CA"/>
        </a:p>
      </dgm:t>
    </dgm:pt>
    <dgm:pt modelId="{6890D05E-835D-4B59-B0AB-4750D2A3A70B}">
      <dgm:prSet phldrT="[Text]"/>
      <dgm:spPr/>
      <dgm:t>
        <a:bodyPr/>
        <a:lstStyle/>
        <a:p>
          <a:r>
            <a:rPr lang="fr-CA" dirty="0"/>
            <a:t>Process</a:t>
          </a:r>
        </a:p>
      </dgm:t>
    </dgm:pt>
    <dgm:pt modelId="{1DD771EF-1F13-4D98-8307-DE0C30657229}" type="parTrans" cxnId="{61991178-6932-4F56-AFCC-656B33F9EEC5}">
      <dgm:prSet/>
      <dgm:spPr/>
      <dgm:t>
        <a:bodyPr/>
        <a:lstStyle/>
        <a:p>
          <a:endParaRPr lang="fr-CA"/>
        </a:p>
      </dgm:t>
    </dgm:pt>
    <dgm:pt modelId="{6CEA2E30-3050-45E0-9DB7-AA5A32445F91}" type="sibTrans" cxnId="{61991178-6932-4F56-AFCC-656B33F9EEC5}">
      <dgm:prSet/>
      <dgm:spPr/>
      <dgm:t>
        <a:bodyPr/>
        <a:lstStyle/>
        <a:p>
          <a:endParaRPr lang="fr-CA"/>
        </a:p>
      </dgm:t>
    </dgm:pt>
    <dgm:pt modelId="{3572A0CD-12D6-430B-99B4-6E934054D317}">
      <dgm:prSet phldrT="[Text]"/>
      <dgm:spPr/>
      <dgm:t>
        <a:bodyPr/>
        <a:lstStyle/>
        <a:p>
          <a:r>
            <a:rPr lang="fr-CA" dirty="0"/>
            <a:t>Technologie</a:t>
          </a:r>
        </a:p>
      </dgm:t>
    </dgm:pt>
    <dgm:pt modelId="{CA45C6D9-02EE-4C62-B23E-C8DA6FED1183}" type="parTrans" cxnId="{05FBBDC5-B7E2-4B1E-A600-74ECF2B56C24}">
      <dgm:prSet/>
      <dgm:spPr/>
      <dgm:t>
        <a:bodyPr/>
        <a:lstStyle/>
        <a:p>
          <a:endParaRPr lang="fr-CA"/>
        </a:p>
      </dgm:t>
    </dgm:pt>
    <dgm:pt modelId="{0B12CAE2-4B81-4C4D-BBCE-F597628C814D}" type="sibTrans" cxnId="{05FBBDC5-B7E2-4B1E-A600-74ECF2B56C24}">
      <dgm:prSet/>
      <dgm:spPr/>
      <dgm:t>
        <a:bodyPr/>
        <a:lstStyle/>
        <a:p>
          <a:endParaRPr lang="fr-CA"/>
        </a:p>
      </dgm:t>
    </dgm:pt>
    <dgm:pt modelId="{7782F553-99D8-4D7A-B665-CD21291958CA}" type="pres">
      <dgm:prSet presAssocID="{8D7705C1-F6FB-40C7-851D-3F41076C71A1}" presName="Name0" presStyleCnt="0">
        <dgm:presLayoutVars>
          <dgm:dir/>
          <dgm:resizeHandles val="exact"/>
        </dgm:presLayoutVars>
      </dgm:prSet>
      <dgm:spPr/>
    </dgm:pt>
    <dgm:pt modelId="{BC804268-2793-41C9-B78B-227CAD2D947E}" type="pres">
      <dgm:prSet presAssocID="{65DE5B86-9DBE-4073-B089-D8C89A0E1301}" presName="node" presStyleLbl="node1" presStyleIdx="0" presStyleCnt="3">
        <dgm:presLayoutVars>
          <dgm:bulletEnabled val="1"/>
        </dgm:presLayoutVars>
      </dgm:prSet>
      <dgm:spPr/>
    </dgm:pt>
    <dgm:pt modelId="{32486840-F269-4FB1-800C-D289DC6F86E7}" type="pres">
      <dgm:prSet presAssocID="{64CABBAE-F652-4981-BBAF-F46AB284AFDF}" presName="sibTrans" presStyleLbl="sibTrans2D1" presStyleIdx="0" presStyleCnt="3"/>
      <dgm:spPr/>
    </dgm:pt>
    <dgm:pt modelId="{3FC0B932-2FB3-4568-A780-038E6C27EFC5}" type="pres">
      <dgm:prSet presAssocID="{64CABBAE-F652-4981-BBAF-F46AB284AFDF}" presName="connectorText" presStyleLbl="sibTrans2D1" presStyleIdx="0" presStyleCnt="3"/>
      <dgm:spPr/>
    </dgm:pt>
    <dgm:pt modelId="{BA89A449-B6C7-4A74-8897-8CBE5E7A385D}" type="pres">
      <dgm:prSet presAssocID="{6890D05E-835D-4B59-B0AB-4750D2A3A70B}" presName="node" presStyleLbl="node1" presStyleIdx="1" presStyleCnt="3">
        <dgm:presLayoutVars>
          <dgm:bulletEnabled val="1"/>
        </dgm:presLayoutVars>
      </dgm:prSet>
      <dgm:spPr/>
    </dgm:pt>
    <dgm:pt modelId="{5986BE9D-1417-4BE9-908C-59BD5114DA65}" type="pres">
      <dgm:prSet presAssocID="{6CEA2E30-3050-45E0-9DB7-AA5A32445F91}" presName="sibTrans" presStyleLbl="sibTrans2D1" presStyleIdx="1" presStyleCnt="3"/>
      <dgm:spPr/>
    </dgm:pt>
    <dgm:pt modelId="{1E191051-9CE0-453C-AC21-C7E488AD4B6E}" type="pres">
      <dgm:prSet presAssocID="{6CEA2E30-3050-45E0-9DB7-AA5A32445F91}" presName="connectorText" presStyleLbl="sibTrans2D1" presStyleIdx="1" presStyleCnt="3"/>
      <dgm:spPr/>
    </dgm:pt>
    <dgm:pt modelId="{469F1F20-AE5C-4CD2-A46A-5E024CEAE815}" type="pres">
      <dgm:prSet presAssocID="{3572A0CD-12D6-430B-99B4-6E934054D317}" presName="node" presStyleLbl="node1" presStyleIdx="2" presStyleCnt="3">
        <dgm:presLayoutVars>
          <dgm:bulletEnabled val="1"/>
        </dgm:presLayoutVars>
      </dgm:prSet>
      <dgm:spPr/>
    </dgm:pt>
    <dgm:pt modelId="{6DAB99FE-2A86-46CF-A4AB-42775904EA03}" type="pres">
      <dgm:prSet presAssocID="{0B12CAE2-4B81-4C4D-BBCE-F597628C814D}" presName="sibTrans" presStyleLbl="sibTrans2D1" presStyleIdx="2" presStyleCnt="3"/>
      <dgm:spPr/>
    </dgm:pt>
    <dgm:pt modelId="{C3E10217-53A0-4985-BB17-A84513EA7789}" type="pres">
      <dgm:prSet presAssocID="{0B12CAE2-4B81-4C4D-BBCE-F597628C814D}" presName="connectorText" presStyleLbl="sibTrans2D1" presStyleIdx="2" presStyleCnt="3"/>
      <dgm:spPr/>
    </dgm:pt>
  </dgm:ptLst>
  <dgm:cxnLst>
    <dgm:cxn modelId="{981E6027-B65C-4A17-BE87-6E8B625027C0}" type="presOf" srcId="{0B12CAE2-4B81-4C4D-BBCE-F597628C814D}" destId="{C3E10217-53A0-4985-BB17-A84513EA7789}" srcOrd="1" destOrd="0" presId="urn:microsoft.com/office/officeart/2005/8/layout/cycle7"/>
    <dgm:cxn modelId="{836AAB66-56AB-4800-8291-170B314BAAE7}" type="presOf" srcId="{64CABBAE-F652-4981-BBAF-F46AB284AFDF}" destId="{3FC0B932-2FB3-4568-A780-038E6C27EFC5}" srcOrd="1" destOrd="0" presId="urn:microsoft.com/office/officeart/2005/8/layout/cycle7"/>
    <dgm:cxn modelId="{61991178-6932-4F56-AFCC-656B33F9EEC5}" srcId="{8D7705C1-F6FB-40C7-851D-3F41076C71A1}" destId="{6890D05E-835D-4B59-B0AB-4750D2A3A70B}" srcOrd="1" destOrd="0" parTransId="{1DD771EF-1F13-4D98-8307-DE0C30657229}" sibTransId="{6CEA2E30-3050-45E0-9DB7-AA5A32445F91}"/>
    <dgm:cxn modelId="{1BA70581-16B2-4251-AAB9-F8E305844524}" type="presOf" srcId="{6CEA2E30-3050-45E0-9DB7-AA5A32445F91}" destId="{5986BE9D-1417-4BE9-908C-59BD5114DA65}" srcOrd="0" destOrd="0" presId="urn:microsoft.com/office/officeart/2005/8/layout/cycle7"/>
    <dgm:cxn modelId="{E87A1286-7050-485A-823E-ECBAC1727B79}" srcId="{8D7705C1-F6FB-40C7-851D-3F41076C71A1}" destId="{65DE5B86-9DBE-4073-B089-D8C89A0E1301}" srcOrd="0" destOrd="0" parTransId="{962B7147-87E6-4310-BD3B-359866D9A381}" sibTransId="{64CABBAE-F652-4981-BBAF-F46AB284AFDF}"/>
    <dgm:cxn modelId="{1AFF3BA3-13B6-4452-9100-5DF9BF39B063}" type="presOf" srcId="{8D7705C1-F6FB-40C7-851D-3F41076C71A1}" destId="{7782F553-99D8-4D7A-B665-CD21291958CA}" srcOrd="0" destOrd="0" presId="urn:microsoft.com/office/officeart/2005/8/layout/cycle7"/>
    <dgm:cxn modelId="{47FADFA3-1E76-4784-B4DE-9968F7D575DD}" type="presOf" srcId="{0B12CAE2-4B81-4C4D-BBCE-F597628C814D}" destId="{6DAB99FE-2A86-46CF-A4AB-42775904EA03}" srcOrd="0" destOrd="0" presId="urn:microsoft.com/office/officeart/2005/8/layout/cycle7"/>
    <dgm:cxn modelId="{72190AB5-4D66-4B6D-82D8-080CFA21968C}" type="presOf" srcId="{6890D05E-835D-4B59-B0AB-4750D2A3A70B}" destId="{BA89A449-B6C7-4A74-8897-8CBE5E7A385D}" srcOrd="0" destOrd="0" presId="urn:microsoft.com/office/officeart/2005/8/layout/cycle7"/>
    <dgm:cxn modelId="{05FBBDC5-B7E2-4B1E-A600-74ECF2B56C24}" srcId="{8D7705C1-F6FB-40C7-851D-3F41076C71A1}" destId="{3572A0CD-12D6-430B-99B4-6E934054D317}" srcOrd="2" destOrd="0" parTransId="{CA45C6D9-02EE-4C62-B23E-C8DA6FED1183}" sibTransId="{0B12CAE2-4B81-4C4D-BBCE-F597628C814D}"/>
    <dgm:cxn modelId="{4526B5D7-155B-4A89-8CD5-CF2D9FAE591E}" type="presOf" srcId="{6CEA2E30-3050-45E0-9DB7-AA5A32445F91}" destId="{1E191051-9CE0-453C-AC21-C7E488AD4B6E}" srcOrd="1" destOrd="0" presId="urn:microsoft.com/office/officeart/2005/8/layout/cycle7"/>
    <dgm:cxn modelId="{D4E241E4-F8EA-4396-9D5B-CE6FBF4B107C}" type="presOf" srcId="{64CABBAE-F652-4981-BBAF-F46AB284AFDF}" destId="{32486840-F269-4FB1-800C-D289DC6F86E7}" srcOrd="0" destOrd="0" presId="urn:microsoft.com/office/officeart/2005/8/layout/cycle7"/>
    <dgm:cxn modelId="{142C0DEF-554E-49B5-84BA-C6C8B02DB4A4}" type="presOf" srcId="{65DE5B86-9DBE-4073-B089-D8C89A0E1301}" destId="{BC804268-2793-41C9-B78B-227CAD2D947E}" srcOrd="0" destOrd="0" presId="urn:microsoft.com/office/officeart/2005/8/layout/cycle7"/>
    <dgm:cxn modelId="{43D9D7F3-ED70-4D24-B7D8-D0DCCB8405D4}" type="presOf" srcId="{3572A0CD-12D6-430B-99B4-6E934054D317}" destId="{469F1F20-AE5C-4CD2-A46A-5E024CEAE815}" srcOrd="0" destOrd="0" presId="urn:microsoft.com/office/officeart/2005/8/layout/cycle7"/>
    <dgm:cxn modelId="{4BC8AC99-318E-49AC-A79B-5DD16598FECE}" type="presParOf" srcId="{7782F553-99D8-4D7A-B665-CD21291958CA}" destId="{BC804268-2793-41C9-B78B-227CAD2D947E}" srcOrd="0" destOrd="0" presId="urn:microsoft.com/office/officeart/2005/8/layout/cycle7"/>
    <dgm:cxn modelId="{68C4F600-ECCF-4C3C-B2B9-F3553CED6211}" type="presParOf" srcId="{7782F553-99D8-4D7A-B665-CD21291958CA}" destId="{32486840-F269-4FB1-800C-D289DC6F86E7}" srcOrd="1" destOrd="0" presId="urn:microsoft.com/office/officeart/2005/8/layout/cycle7"/>
    <dgm:cxn modelId="{9EFB07CF-7CDD-422A-91C5-39172D0BF398}" type="presParOf" srcId="{32486840-F269-4FB1-800C-D289DC6F86E7}" destId="{3FC0B932-2FB3-4568-A780-038E6C27EFC5}" srcOrd="0" destOrd="0" presId="urn:microsoft.com/office/officeart/2005/8/layout/cycle7"/>
    <dgm:cxn modelId="{933B3576-C1FD-4E47-B0E1-A426FD08F899}" type="presParOf" srcId="{7782F553-99D8-4D7A-B665-CD21291958CA}" destId="{BA89A449-B6C7-4A74-8897-8CBE5E7A385D}" srcOrd="2" destOrd="0" presId="urn:microsoft.com/office/officeart/2005/8/layout/cycle7"/>
    <dgm:cxn modelId="{251E2259-2540-46CC-80D0-B6503B0F3A66}" type="presParOf" srcId="{7782F553-99D8-4D7A-B665-CD21291958CA}" destId="{5986BE9D-1417-4BE9-908C-59BD5114DA65}" srcOrd="3" destOrd="0" presId="urn:microsoft.com/office/officeart/2005/8/layout/cycle7"/>
    <dgm:cxn modelId="{0D8FA42F-8A0B-43EF-8BD5-E8340202308B}" type="presParOf" srcId="{5986BE9D-1417-4BE9-908C-59BD5114DA65}" destId="{1E191051-9CE0-453C-AC21-C7E488AD4B6E}" srcOrd="0" destOrd="0" presId="urn:microsoft.com/office/officeart/2005/8/layout/cycle7"/>
    <dgm:cxn modelId="{8D6ACC49-8847-40A9-8608-64D6194D6DE4}" type="presParOf" srcId="{7782F553-99D8-4D7A-B665-CD21291958CA}" destId="{469F1F20-AE5C-4CD2-A46A-5E024CEAE815}" srcOrd="4" destOrd="0" presId="urn:microsoft.com/office/officeart/2005/8/layout/cycle7"/>
    <dgm:cxn modelId="{8D712A52-8A3D-446E-A94B-D62880FA6AD8}" type="presParOf" srcId="{7782F553-99D8-4D7A-B665-CD21291958CA}" destId="{6DAB99FE-2A86-46CF-A4AB-42775904EA03}" srcOrd="5" destOrd="0" presId="urn:microsoft.com/office/officeart/2005/8/layout/cycle7"/>
    <dgm:cxn modelId="{F1A9949E-11D6-434F-8C6A-C652BE193E13}" type="presParOf" srcId="{6DAB99FE-2A86-46CF-A4AB-42775904EA03}" destId="{C3E10217-53A0-4985-BB17-A84513EA778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B536DF-88AC-448D-B540-7F766040127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US"/>
        </a:p>
      </dgm:t>
    </dgm:pt>
    <dgm:pt modelId="{9018C639-B15B-4ECF-9E83-173C32DF5BB7}">
      <dgm:prSet/>
      <dgm:spPr>
        <a:solidFill>
          <a:srgbClr val="F2C811"/>
        </a:solidFill>
      </dgm:spPr>
      <dgm:t>
        <a:bodyPr/>
        <a:lstStyle/>
        <a:p>
          <a:r>
            <a:rPr lang="en-US" baseline="0" dirty="0" err="1">
              <a:solidFill>
                <a:schemeClr val="tx1"/>
              </a:solidFill>
            </a:rPr>
            <a:t>Anticipez</a:t>
          </a:r>
          <a:r>
            <a:rPr lang="en-US" baseline="0" dirty="0">
              <a:solidFill>
                <a:schemeClr val="tx1"/>
              </a:solidFill>
            </a:rPr>
            <a:t> et </a:t>
          </a:r>
          <a:r>
            <a:rPr lang="en-US" baseline="0" dirty="0" err="1">
              <a:solidFill>
                <a:schemeClr val="tx1"/>
              </a:solidFill>
            </a:rPr>
            <a:t>planifiez</a:t>
          </a:r>
          <a:r>
            <a:rPr lang="en-US" baseline="0" dirty="0">
              <a:solidFill>
                <a:schemeClr val="tx1"/>
              </a:solidFill>
            </a:rPr>
            <a:t> le </a:t>
          </a:r>
          <a:r>
            <a:rPr lang="en-US" baseline="0" dirty="0" err="1">
              <a:solidFill>
                <a:schemeClr val="tx1"/>
              </a:solidFill>
            </a:rPr>
            <a:t>succès</a:t>
          </a:r>
          <a:r>
            <a:rPr lang="en-US" baseline="0" dirty="0">
              <a:solidFill>
                <a:schemeClr val="tx1"/>
              </a:solidFill>
            </a:rPr>
            <a:t> du “self-service BI”</a:t>
          </a:r>
          <a:endParaRPr lang="en-GB" dirty="0">
            <a:solidFill>
              <a:schemeClr val="tx1"/>
            </a:solidFill>
          </a:endParaRPr>
        </a:p>
      </dgm:t>
    </dgm:pt>
    <dgm:pt modelId="{B4EC6EBF-21C2-480E-87B2-7F1A073B6359}" type="parTrans" cxnId="{7E08D08F-C0F9-417B-8132-83B45B41F630}">
      <dgm:prSet/>
      <dgm:spPr/>
      <dgm:t>
        <a:bodyPr/>
        <a:lstStyle/>
        <a:p>
          <a:endParaRPr lang="en-US"/>
        </a:p>
      </dgm:t>
    </dgm:pt>
    <dgm:pt modelId="{4E855D6E-212E-406F-9D3B-844BE56C2D9A}" type="sibTrans" cxnId="{7E08D08F-C0F9-417B-8132-83B45B41F630}">
      <dgm:prSet/>
      <dgm:spPr/>
      <dgm:t>
        <a:bodyPr/>
        <a:lstStyle/>
        <a:p>
          <a:endParaRPr lang="en-US"/>
        </a:p>
      </dgm:t>
    </dgm:pt>
    <dgm:pt modelId="{D286143D-BDC1-499D-885B-6D79F1C29B05}">
      <dgm:prSet/>
      <dgm:spPr>
        <a:solidFill>
          <a:srgbClr val="F2C811"/>
        </a:solidFill>
      </dgm:spPr>
      <dgm:t>
        <a:bodyPr/>
        <a:lstStyle/>
        <a:p>
          <a:r>
            <a:rPr lang="fr-FR" dirty="0">
              <a:solidFill>
                <a:schemeClr val="tx1"/>
              </a:solidFill>
            </a:rPr>
            <a:t>Évitez la prolifération incontrôlée des applications de BI</a:t>
          </a:r>
          <a:endParaRPr lang="en-GB" dirty="0">
            <a:solidFill>
              <a:schemeClr val="tx1"/>
            </a:solidFill>
          </a:endParaRPr>
        </a:p>
      </dgm:t>
    </dgm:pt>
    <dgm:pt modelId="{4FE4810C-569E-4D3D-9DCC-5469C4726500}" type="parTrans" cxnId="{32B858B2-4930-4243-A6E4-17F4579F2AE2}">
      <dgm:prSet/>
      <dgm:spPr/>
      <dgm:t>
        <a:bodyPr/>
        <a:lstStyle/>
        <a:p>
          <a:endParaRPr lang="en-US"/>
        </a:p>
      </dgm:t>
    </dgm:pt>
    <dgm:pt modelId="{18485489-1EC0-4AD0-B01F-90A2A7581FA1}" type="sibTrans" cxnId="{32B858B2-4930-4243-A6E4-17F4579F2AE2}">
      <dgm:prSet/>
      <dgm:spPr/>
      <dgm:t>
        <a:bodyPr/>
        <a:lstStyle/>
        <a:p>
          <a:endParaRPr lang="en-US"/>
        </a:p>
      </dgm:t>
    </dgm:pt>
    <dgm:pt modelId="{D986FB5D-0CA7-4649-B32F-B5E0E933678C}">
      <dgm:prSet/>
      <dgm:spPr>
        <a:solidFill>
          <a:srgbClr val="EDC30D"/>
        </a:solidFill>
      </dgm:spPr>
      <dgm:t>
        <a:bodyPr/>
        <a:lstStyle/>
        <a:p>
          <a:r>
            <a:rPr lang="fr-CA" dirty="0">
              <a:solidFill>
                <a:schemeClr val="tx1"/>
              </a:solidFill>
            </a:rPr>
            <a:t>Implémenter des processus</a:t>
          </a:r>
          <a:endParaRPr lang="en-GB" dirty="0">
            <a:solidFill>
              <a:schemeClr val="tx1"/>
            </a:solidFill>
          </a:endParaRPr>
        </a:p>
      </dgm:t>
    </dgm:pt>
    <dgm:pt modelId="{79AF086F-88DA-49F5-86D3-1F5481FED651}" type="parTrans" cxnId="{A891B08A-052E-4AF3-A09B-1520015F3526}">
      <dgm:prSet/>
      <dgm:spPr/>
      <dgm:t>
        <a:bodyPr/>
        <a:lstStyle/>
        <a:p>
          <a:endParaRPr lang="en-US"/>
        </a:p>
      </dgm:t>
    </dgm:pt>
    <dgm:pt modelId="{9680EFFC-479C-4258-AE83-BCC14469C9D3}" type="sibTrans" cxnId="{A891B08A-052E-4AF3-A09B-1520015F3526}">
      <dgm:prSet/>
      <dgm:spPr/>
      <dgm:t>
        <a:bodyPr/>
        <a:lstStyle/>
        <a:p>
          <a:endParaRPr lang="en-US"/>
        </a:p>
      </dgm:t>
    </dgm:pt>
    <dgm:pt modelId="{1363C39E-132F-44FF-9F82-3EB8134AD84C}" type="pres">
      <dgm:prSet presAssocID="{54B536DF-88AC-448D-B540-7F766040127F}" presName="hierChild1" presStyleCnt="0">
        <dgm:presLayoutVars>
          <dgm:orgChart val="1"/>
          <dgm:chPref val="1"/>
          <dgm:dir/>
          <dgm:animOne val="branch"/>
          <dgm:animLvl val="lvl"/>
          <dgm:resizeHandles/>
        </dgm:presLayoutVars>
      </dgm:prSet>
      <dgm:spPr/>
    </dgm:pt>
    <dgm:pt modelId="{FE4C99D6-65BF-48DF-B04A-68EB7417A1B0}" type="pres">
      <dgm:prSet presAssocID="{9018C639-B15B-4ECF-9E83-173C32DF5BB7}" presName="hierRoot1" presStyleCnt="0">
        <dgm:presLayoutVars>
          <dgm:hierBranch val="init"/>
        </dgm:presLayoutVars>
      </dgm:prSet>
      <dgm:spPr/>
    </dgm:pt>
    <dgm:pt modelId="{2712F7D2-D78C-4A52-A407-4516BAF4561D}" type="pres">
      <dgm:prSet presAssocID="{9018C639-B15B-4ECF-9E83-173C32DF5BB7}" presName="rootComposite1" presStyleCnt="0"/>
      <dgm:spPr/>
    </dgm:pt>
    <dgm:pt modelId="{10B685FD-79F8-49D8-B895-E2380080227F}" type="pres">
      <dgm:prSet presAssocID="{9018C639-B15B-4ECF-9E83-173C32DF5BB7}" presName="rootText1" presStyleLbl="node0" presStyleIdx="0" presStyleCnt="1">
        <dgm:presLayoutVars>
          <dgm:chPref val="3"/>
        </dgm:presLayoutVars>
      </dgm:prSet>
      <dgm:spPr/>
    </dgm:pt>
    <dgm:pt modelId="{F901269B-131C-4B8B-8A5C-1A38CEB625BB}" type="pres">
      <dgm:prSet presAssocID="{9018C639-B15B-4ECF-9E83-173C32DF5BB7}" presName="rootConnector1" presStyleLbl="node1" presStyleIdx="0" presStyleCnt="0"/>
      <dgm:spPr/>
    </dgm:pt>
    <dgm:pt modelId="{D3896F1F-A879-4D26-A937-B6BD3CF93672}" type="pres">
      <dgm:prSet presAssocID="{9018C639-B15B-4ECF-9E83-173C32DF5BB7}" presName="hierChild2" presStyleCnt="0"/>
      <dgm:spPr/>
    </dgm:pt>
    <dgm:pt modelId="{D33BB0EA-F195-438F-8A00-24E5C8226EA3}" type="pres">
      <dgm:prSet presAssocID="{4FE4810C-569E-4D3D-9DCC-5469C4726500}" presName="Name64" presStyleLbl="parChTrans1D2" presStyleIdx="0" presStyleCnt="2"/>
      <dgm:spPr/>
    </dgm:pt>
    <dgm:pt modelId="{75679D68-C971-4953-8DBE-59CC76684E30}" type="pres">
      <dgm:prSet presAssocID="{D286143D-BDC1-499D-885B-6D79F1C29B05}" presName="hierRoot2" presStyleCnt="0">
        <dgm:presLayoutVars>
          <dgm:hierBranch val="init"/>
        </dgm:presLayoutVars>
      </dgm:prSet>
      <dgm:spPr/>
    </dgm:pt>
    <dgm:pt modelId="{FEB0C5A7-694E-4F1E-892B-56EDBAA81AB7}" type="pres">
      <dgm:prSet presAssocID="{D286143D-BDC1-499D-885B-6D79F1C29B05}" presName="rootComposite" presStyleCnt="0"/>
      <dgm:spPr/>
    </dgm:pt>
    <dgm:pt modelId="{83A068E7-16B4-4313-9BD7-86F2CC6ED717}" type="pres">
      <dgm:prSet presAssocID="{D286143D-BDC1-499D-885B-6D79F1C29B05}" presName="rootText" presStyleLbl="node2" presStyleIdx="0" presStyleCnt="2">
        <dgm:presLayoutVars>
          <dgm:chPref val="3"/>
        </dgm:presLayoutVars>
      </dgm:prSet>
      <dgm:spPr/>
    </dgm:pt>
    <dgm:pt modelId="{A6480A6F-B9F2-41EE-AF4B-E34F34808E52}" type="pres">
      <dgm:prSet presAssocID="{D286143D-BDC1-499D-885B-6D79F1C29B05}" presName="rootConnector" presStyleLbl="node2" presStyleIdx="0" presStyleCnt="2"/>
      <dgm:spPr/>
    </dgm:pt>
    <dgm:pt modelId="{3B1511B9-2CB6-4EE5-A072-C412CA5E1460}" type="pres">
      <dgm:prSet presAssocID="{D286143D-BDC1-499D-885B-6D79F1C29B05}" presName="hierChild4" presStyleCnt="0"/>
      <dgm:spPr/>
    </dgm:pt>
    <dgm:pt modelId="{3DC5C3BA-4BA4-4B23-9164-FE3A9D3B6DC8}" type="pres">
      <dgm:prSet presAssocID="{D286143D-BDC1-499D-885B-6D79F1C29B05}" presName="hierChild5" presStyleCnt="0"/>
      <dgm:spPr/>
    </dgm:pt>
    <dgm:pt modelId="{501FCC22-A997-4163-86D1-18CF96D2C847}" type="pres">
      <dgm:prSet presAssocID="{79AF086F-88DA-49F5-86D3-1F5481FED651}" presName="Name64" presStyleLbl="parChTrans1D2" presStyleIdx="1" presStyleCnt="2"/>
      <dgm:spPr/>
    </dgm:pt>
    <dgm:pt modelId="{73DC2737-AE28-4599-BF47-8A413BD88520}" type="pres">
      <dgm:prSet presAssocID="{D986FB5D-0CA7-4649-B32F-B5E0E933678C}" presName="hierRoot2" presStyleCnt="0">
        <dgm:presLayoutVars>
          <dgm:hierBranch val="init"/>
        </dgm:presLayoutVars>
      </dgm:prSet>
      <dgm:spPr/>
    </dgm:pt>
    <dgm:pt modelId="{67A19D61-B496-4CCB-B6FD-094B27937291}" type="pres">
      <dgm:prSet presAssocID="{D986FB5D-0CA7-4649-B32F-B5E0E933678C}" presName="rootComposite" presStyleCnt="0"/>
      <dgm:spPr/>
    </dgm:pt>
    <dgm:pt modelId="{808B666D-E5F6-46A6-9724-A881F7C0FFFF}" type="pres">
      <dgm:prSet presAssocID="{D986FB5D-0CA7-4649-B32F-B5E0E933678C}" presName="rootText" presStyleLbl="node2" presStyleIdx="1" presStyleCnt="2">
        <dgm:presLayoutVars>
          <dgm:chPref val="3"/>
        </dgm:presLayoutVars>
      </dgm:prSet>
      <dgm:spPr/>
    </dgm:pt>
    <dgm:pt modelId="{2C41F697-0E28-482E-AA48-4CE8F1252801}" type="pres">
      <dgm:prSet presAssocID="{D986FB5D-0CA7-4649-B32F-B5E0E933678C}" presName="rootConnector" presStyleLbl="node2" presStyleIdx="1" presStyleCnt="2"/>
      <dgm:spPr/>
    </dgm:pt>
    <dgm:pt modelId="{516FE777-892C-4934-BD88-8A7C99F99675}" type="pres">
      <dgm:prSet presAssocID="{D986FB5D-0CA7-4649-B32F-B5E0E933678C}" presName="hierChild4" presStyleCnt="0"/>
      <dgm:spPr/>
    </dgm:pt>
    <dgm:pt modelId="{9391B30D-6099-4F7D-931E-5CA5E50A3576}" type="pres">
      <dgm:prSet presAssocID="{D986FB5D-0CA7-4649-B32F-B5E0E933678C}" presName="hierChild5" presStyleCnt="0"/>
      <dgm:spPr/>
    </dgm:pt>
    <dgm:pt modelId="{3FB5198A-F36E-40C3-9614-823EDC5B678C}" type="pres">
      <dgm:prSet presAssocID="{9018C639-B15B-4ECF-9E83-173C32DF5BB7}" presName="hierChild3" presStyleCnt="0"/>
      <dgm:spPr/>
    </dgm:pt>
  </dgm:ptLst>
  <dgm:cxnLst>
    <dgm:cxn modelId="{BDA5D81E-D8A2-4135-93DA-D88024CAC265}" type="presOf" srcId="{54B536DF-88AC-448D-B540-7F766040127F}" destId="{1363C39E-132F-44FF-9F82-3EB8134AD84C}" srcOrd="0" destOrd="0" presId="urn:microsoft.com/office/officeart/2009/3/layout/HorizontalOrganizationChart"/>
    <dgm:cxn modelId="{4A511D28-F3B9-4E5C-8506-92638D8D5EC0}" type="presOf" srcId="{9018C639-B15B-4ECF-9E83-173C32DF5BB7}" destId="{10B685FD-79F8-49D8-B895-E2380080227F}" srcOrd="0" destOrd="0" presId="urn:microsoft.com/office/officeart/2009/3/layout/HorizontalOrganizationChart"/>
    <dgm:cxn modelId="{FCB73433-2B28-4194-9BB0-D2CE51054184}" type="presOf" srcId="{4FE4810C-569E-4D3D-9DCC-5469C4726500}" destId="{D33BB0EA-F195-438F-8A00-24E5C8226EA3}" srcOrd="0" destOrd="0" presId="urn:microsoft.com/office/officeart/2009/3/layout/HorizontalOrganizationChart"/>
    <dgm:cxn modelId="{F3781280-3761-4F1F-9491-FF8A2EA5EC9C}" type="presOf" srcId="{D286143D-BDC1-499D-885B-6D79F1C29B05}" destId="{83A068E7-16B4-4313-9BD7-86F2CC6ED717}" srcOrd="0" destOrd="0" presId="urn:microsoft.com/office/officeart/2009/3/layout/HorizontalOrganizationChart"/>
    <dgm:cxn modelId="{A891B08A-052E-4AF3-A09B-1520015F3526}" srcId="{9018C639-B15B-4ECF-9E83-173C32DF5BB7}" destId="{D986FB5D-0CA7-4649-B32F-B5E0E933678C}" srcOrd="1" destOrd="0" parTransId="{79AF086F-88DA-49F5-86D3-1F5481FED651}" sibTransId="{9680EFFC-479C-4258-AE83-BCC14469C9D3}"/>
    <dgm:cxn modelId="{7E08D08F-C0F9-417B-8132-83B45B41F630}" srcId="{54B536DF-88AC-448D-B540-7F766040127F}" destId="{9018C639-B15B-4ECF-9E83-173C32DF5BB7}" srcOrd="0" destOrd="0" parTransId="{B4EC6EBF-21C2-480E-87B2-7F1A073B6359}" sibTransId="{4E855D6E-212E-406F-9D3B-844BE56C2D9A}"/>
    <dgm:cxn modelId="{ECC8F599-9FC0-4A9F-A986-2AD79CAA0521}" type="presOf" srcId="{D986FB5D-0CA7-4649-B32F-B5E0E933678C}" destId="{808B666D-E5F6-46A6-9724-A881F7C0FFFF}" srcOrd="0" destOrd="0" presId="urn:microsoft.com/office/officeart/2009/3/layout/HorizontalOrganizationChart"/>
    <dgm:cxn modelId="{90ECF5A4-17DA-4854-ADA9-3FD14EA73AC6}" type="presOf" srcId="{79AF086F-88DA-49F5-86D3-1F5481FED651}" destId="{501FCC22-A997-4163-86D1-18CF96D2C847}" srcOrd="0" destOrd="0" presId="urn:microsoft.com/office/officeart/2009/3/layout/HorizontalOrganizationChart"/>
    <dgm:cxn modelId="{32B858B2-4930-4243-A6E4-17F4579F2AE2}" srcId="{9018C639-B15B-4ECF-9E83-173C32DF5BB7}" destId="{D286143D-BDC1-499D-885B-6D79F1C29B05}" srcOrd="0" destOrd="0" parTransId="{4FE4810C-569E-4D3D-9DCC-5469C4726500}" sibTransId="{18485489-1EC0-4AD0-B01F-90A2A7581FA1}"/>
    <dgm:cxn modelId="{46E0F0D3-4482-4223-BC6D-87E35DB33BA4}" type="presOf" srcId="{D986FB5D-0CA7-4649-B32F-B5E0E933678C}" destId="{2C41F697-0E28-482E-AA48-4CE8F1252801}" srcOrd="1" destOrd="0" presId="urn:microsoft.com/office/officeart/2009/3/layout/HorizontalOrganizationChart"/>
    <dgm:cxn modelId="{048D48DB-9E44-4545-897E-28702C0E184F}" type="presOf" srcId="{D286143D-BDC1-499D-885B-6D79F1C29B05}" destId="{A6480A6F-B9F2-41EE-AF4B-E34F34808E52}" srcOrd="1" destOrd="0" presId="urn:microsoft.com/office/officeart/2009/3/layout/HorizontalOrganizationChart"/>
    <dgm:cxn modelId="{9CFFEBDD-A97F-4725-8E34-1D3BF03F80C1}" type="presOf" srcId="{9018C639-B15B-4ECF-9E83-173C32DF5BB7}" destId="{F901269B-131C-4B8B-8A5C-1A38CEB625BB}" srcOrd="1" destOrd="0" presId="urn:microsoft.com/office/officeart/2009/3/layout/HorizontalOrganizationChart"/>
    <dgm:cxn modelId="{39FB46A7-F5F2-440D-B78D-549A3DA33BCC}" type="presParOf" srcId="{1363C39E-132F-44FF-9F82-3EB8134AD84C}" destId="{FE4C99D6-65BF-48DF-B04A-68EB7417A1B0}" srcOrd="0" destOrd="0" presId="urn:microsoft.com/office/officeart/2009/3/layout/HorizontalOrganizationChart"/>
    <dgm:cxn modelId="{DEAA98D4-A1DC-4864-A1DB-2AC20E7407D9}" type="presParOf" srcId="{FE4C99D6-65BF-48DF-B04A-68EB7417A1B0}" destId="{2712F7D2-D78C-4A52-A407-4516BAF4561D}" srcOrd="0" destOrd="0" presId="urn:microsoft.com/office/officeart/2009/3/layout/HorizontalOrganizationChart"/>
    <dgm:cxn modelId="{B7029028-C309-45A4-86E7-3C73BF92C1B4}" type="presParOf" srcId="{2712F7D2-D78C-4A52-A407-4516BAF4561D}" destId="{10B685FD-79F8-49D8-B895-E2380080227F}" srcOrd="0" destOrd="0" presId="urn:microsoft.com/office/officeart/2009/3/layout/HorizontalOrganizationChart"/>
    <dgm:cxn modelId="{74147E6B-921D-444C-B57B-F301FF6EDB67}" type="presParOf" srcId="{2712F7D2-D78C-4A52-A407-4516BAF4561D}" destId="{F901269B-131C-4B8B-8A5C-1A38CEB625BB}" srcOrd="1" destOrd="0" presId="urn:microsoft.com/office/officeart/2009/3/layout/HorizontalOrganizationChart"/>
    <dgm:cxn modelId="{D5D86390-4CB6-4BB1-A96F-10C6430CF7CD}" type="presParOf" srcId="{FE4C99D6-65BF-48DF-B04A-68EB7417A1B0}" destId="{D3896F1F-A879-4D26-A937-B6BD3CF93672}" srcOrd="1" destOrd="0" presId="urn:microsoft.com/office/officeart/2009/3/layout/HorizontalOrganizationChart"/>
    <dgm:cxn modelId="{41052341-BAE4-479E-8EA3-D101E9C426B5}" type="presParOf" srcId="{D3896F1F-A879-4D26-A937-B6BD3CF93672}" destId="{D33BB0EA-F195-438F-8A00-24E5C8226EA3}" srcOrd="0" destOrd="0" presId="urn:microsoft.com/office/officeart/2009/3/layout/HorizontalOrganizationChart"/>
    <dgm:cxn modelId="{2CE43E30-C6CB-4852-9BE3-2A881C6B38B3}" type="presParOf" srcId="{D3896F1F-A879-4D26-A937-B6BD3CF93672}" destId="{75679D68-C971-4953-8DBE-59CC76684E30}" srcOrd="1" destOrd="0" presId="urn:microsoft.com/office/officeart/2009/3/layout/HorizontalOrganizationChart"/>
    <dgm:cxn modelId="{264D18BA-F43E-4500-982F-B7355FDCE074}" type="presParOf" srcId="{75679D68-C971-4953-8DBE-59CC76684E30}" destId="{FEB0C5A7-694E-4F1E-892B-56EDBAA81AB7}" srcOrd="0" destOrd="0" presId="urn:microsoft.com/office/officeart/2009/3/layout/HorizontalOrganizationChart"/>
    <dgm:cxn modelId="{64A017D5-F549-4EBC-B307-294976C97194}" type="presParOf" srcId="{FEB0C5A7-694E-4F1E-892B-56EDBAA81AB7}" destId="{83A068E7-16B4-4313-9BD7-86F2CC6ED717}" srcOrd="0" destOrd="0" presId="urn:microsoft.com/office/officeart/2009/3/layout/HorizontalOrganizationChart"/>
    <dgm:cxn modelId="{4E7512E0-3F1F-402B-9CED-0F934E58E3AF}" type="presParOf" srcId="{FEB0C5A7-694E-4F1E-892B-56EDBAA81AB7}" destId="{A6480A6F-B9F2-41EE-AF4B-E34F34808E52}" srcOrd="1" destOrd="0" presId="urn:microsoft.com/office/officeart/2009/3/layout/HorizontalOrganizationChart"/>
    <dgm:cxn modelId="{ADDD7AEB-DE67-4AF7-81D2-6ADB471E1AB0}" type="presParOf" srcId="{75679D68-C971-4953-8DBE-59CC76684E30}" destId="{3B1511B9-2CB6-4EE5-A072-C412CA5E1460}" srcOrd="1" destOrd="0" presId="urn:microsoft.com/office/officeart/2009/3/layout/HorizontalOrganizationChart"/>
    <dgm:cxn modelId="{A5E97885-9434-4CFE-B5BD-5C6A4C7F942B}" type="presParOf" srcId="{75679D68-C971-4953-8DBE-59CC76684E30}" destId="{3DC5C3BA-4BA4-4B23-9164-FE3A9D3B6DC8}" srcOrd="2" destOrd="0" presId="urn:microsoft.com/office/officeart/2009/3/layout/HorizontalOrganizationChart"/>
    <dgm:cxn modelId="{62A9E393-FDC5-4F50-A527-82A512120756}" type="presParOf" srcId="{D3896F1F-A879-4D26-A937-B6BD3CF93672}" destId="{501FCC22-A997-4163-86D1-18CF96D2C847}" srcOrd="2" destOrd="0" presId="urn:microsoft.com/office/officeart/2009/3/layout/HorizontalOrganizationChart"/>
    <dgm:cxn modelId="{6F22BCC9-036F-4989-B200-A3A925C25A48}" type="presParOf" srcId="{D3896F1F-A879-4D26-A937-B6BD3CF93672}" destId="{73DC2737-AE28-4599-BF47-8A413BD88520}" srcOrd="3" destOrd="0" presId="urn:microsoft.com/office/officeart/2009/3/layout/HorizontalOrganizationChart"/>
    <dgm:cxn modelId="{AED4EE52-86F0-4465-9633-007F0A171E12}" type="presParOf" srcId="{73DC2737-AE28-4599-BF47-8A413BD88520}" destId="{67A19D61-B496-4CCB-B6FD-094B27937291}" srcOrd="0" destOrd="0" presId="urn:microsoft.com/office/officeart/2009/3/layout/HorizontalOrganizationChart"/>
    <dgm:cxn modelId="{C70E4719-5935-408F-8C57-D4642DEA0B6D}" type="presParOf" srcId="{67A19D61-B496-4CCB-B6FD-094B27937291}" destId="{808B666D-E5F6-46A6-9724-A881F7C0FFFF}" srcOrd="0" destOrd="0" presId="urn:microsoft.com/office/officeart/2009/3/layout/HorizontalOrganizationChart"/>
    <dgm:cxn modelId="{8392755B-C5A6-431D-8C62-369A4C09D954}" type="presParOf" srcId="{67A19D61-B496-4CCB-B6FD-094B27937291}" destId="{2C41F697-0E28-482E-AA48-4CE8F1252801}" srcOrd="1" destOrd="0" presId="urn:microsoft.com/office/officeart/2009/3/layout/HorizontalOrganizationChart"/>
    <dgm:cxn modelId="{0B641C22-F483-484A-B0A7-3913493AC680}" type="presParOf" srcId="{73DC2737-AE28-4599-BF47-8A413BD88520}" destId="{516FE777-892C-4934-BD88-8A7C99F99675}" srcOrd="1" destOrd="0" presId="urn:microsoft.com/office/officeart/2009/3/layout/HorizontalOrganizationChart"/>
    <dgm:cxn modelId="{1AA587C5-6469-409A-B845-78E4E238DE05}" type="presParOf" srcId="{73DC2737-AE28-4599-BF47-8A413BD88520}" destId="{9391B30D-6099-4F7D-931E-5CA5E50A3576}" srcOrd="2" destOrd="0" presId="urn:microsoft.com/office/officeart/2009/3/layout/HorizontalOrganizationChart"/>
    <dgm:cxn modelId="{1FF5C01D-F94D-4B99-9D05-7FB2CC43FEAA}" type="presParOf" srcId="{FE4C99D6-65BF-48DF-B04A-68EB7417A1B0}" destId="{3FB5198A-F36E-40C3-9614-823EDC5B678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B536DF-88AC-448D-B540-7F766040127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US"/>
        </a:p>
      </dgm:t>
    </dgm:pt>
    <dgm:pt modelId="{98DD8F22-E018-49A8-8200-C232B9919179}">
      <dgm:prSet/>
      <dgm:spPr>
        <a:solidFill>
          <a:srgbClr val="EDC30D"/>
        </a:solidFill>
      </dgm:spPr>
      <dgm:t>
        <a:bodyPr/>
        <a:lstStyle/>
        <a:p>
          <a:r>
            <a:rPr lang="fr-FR" dirty="0">
              <a:solidFill>
                <a:schemeClr val="tx1"/>
              </a:solidFill>
            </a:rPr>
            <a:t>Des processus de gouvernance adéquats </a:t>
          </a:r>
          <a:endParaRPr lang="en-GB" dirty="0">
            <a:solidFill>
              <a:schemeClr val="tx1"/>
            </a:solidFill>
          </a:endParaRPr>
        </a:p>
      </dgm:t>
    </dgm:pt>
    <dgm:pt modelId="{23AAD0B8-6377-4E25-9840-1E19B38F7EBE}" type="parTrans" cxnId="{BCD1EA49-D2E3-4135-9467-CE7C3479810F}">
      <dgm:prSet/>
      <dgm:spPr/>
      <dgm:t>
        <a:bodyPr/>
        <a:lstStyle/>
        <a:p>
          <a:endParaRPr lang="en-US"/>
        </a:p>
      </dgm:t>
    </dgm:pt>
    <dgm:pt modelId="{40B031A4-925D-465A-BC64-C47E998C7334}" type="sibTrans" cxnId="{BCD1EA49-D2E3-4135-9467-CE7C3479810F}">
      <dgm:prSet/>
      <dgm:spPr/>
      <dgm:t>
        <a:bodyPr/>
        <a:lstStyle/>
        <a:p>
          <a:endParaRPr lang="en-US"/>
        </a:p>
      </dgm:t>
    </dgm:pt>
    <dgm:pt modelId="{2A7F442F-C5C9-4D5B-9D3B-5D1C13AEC459}">
      <dgm:prSet/>
      <dgm:spPr>
        <a:solidFill>
          <a:srgbClr val="EDC30D"/>
        </a:solidFill>
      </dgm:spPr>
      <dgm:t>
        <a:bodyPr/>
        <a:lstStyle/>
        <a:p>
          <a:r>
            <a:rPr lang="en-US" baseline="0" dirty="0">
              <a:solidFill>
                <a:schemeClr val="tx1"/>
              </a:solidFill>
            </a:rPr>
            <a:t>Pour prendre les </a:t>
          </a:r>
          <a:r>
            <a:rPr lang="en-US" baseline="0" dirty="0" err="1">
              <a:solidFill>
                <a:schemeClr val="tx1"/>
              </a:solidFill>
            </a:rPr>
            <a:t>bonnes</a:t>
          </a:r>
          <a:r>
            <a:rPr lang="en-US" baseline="0" dirty="0">
              <a:solidFill>
                <a:schemeClr val="tx1"/>
              </a:solidFill>
            </a:rPr>
            <a:t> decisions </a:t>
          </a:r>
          <a:r>
            <a:rPr lang="en-US" baseline="0" dirty="0" err="1">
              <a:solidFill>
                <a:schemeClr val="tx1"/>
              </a:solidFill>
            </a:rPr>
            <a:t>technologiques</a:t>
          </a:r>
          <a:endParaRPr lang="en-GB" dirty="0">
            <a:solidFill>
              <a:schemeClr val="tx1"/>
            </a:solidFill>
          </a:endParaRPr>
        </a:p>
      </dgm:t>
    </dgm:pt>
    <dgm:pt modelId="{8F93E8EE-2246-4795-BCD0-BC5C1CED47A1}" type="parTrans" cxnId="{231D0640-6F9B-4B08-ADF9-7EBC0226B82B}">
      <dgm:prSet/>
      <dgm:spPr/>
      <dgm:t>
        <a:bodyPr/>
        <a:lstStyle/>
        <a:p>
          <a:endParaRPr lang="en-US"/>
        </a:p>
      </dgm:t>
    </dgm:pt>
    <dgm:pt modelId="{B5C0A802-21BB-425C-B00C-BA658DB75968}" type="sibTrans" cxnId="{231D0640-6F9B-4B08-ADF9-7EBC0226B82B}">
      <dgm:prSet/>
      <dgm:spPr/>
      <dgm:t>
        <a:bodyPr/>
        <a:lstStyle/>
        <a:p>
          <a:endParaRPr lang="en-US"/>
        </a:p>
      </dgm:t>
    </dgm:pt>
    <dgm:pt modelId="{E72CBAA8-0174-47E7-BDD0-6F46A17225C5}">
      <dgm:prSet/>
      <dgm:spPr>
        <a:solidFill>
          <a:srgbClr val="EDC30D"/>
        </a:solidFill>
      </dgm:spPr>
      <dgm:t>
        <a:bodyPr/>
        <a:lstStyle/>
        <a:p>
          <a:r>
            <a:rPr lang="en-US" baseline="0" dirty="0">
              <a:solidFill>
                <a:schemeClr val="tx1"/>
              </a:solidFill>
            </a:rPr>
            <a:t>Pour </a:t>
          </a:r>
          <a:r>
            <a:rPr lang="en-US" baseline="0" dirty="0" err="1">
              <a:solidFill>
                <a:schemeClr val="tx1"/>
              </a:solidFill>
            </a:rPr>
            <a:t>réduire</a:t>
          </a:r>
          <a:r>
            <a:rPr lang="en-US" baseline="0" dirty="0">
              <a:solidFill>
                <a:schemeClr val="tx1"/>
              </a:solidFill>
            </a:rPr>
            <a:t> les </a:t>
          </a:r>
          <a:r>
            <a:rPr lang="en-US" baseline="0" dirty="0" err="1">
              <a:solidFill>
                <a:schemeClr val="tx1"/>
              </a:solidFill>
            </a:rPr>
            <a:t>risques</a:t>
          </a:r>
          <a:endParaRPr lang="en-GB" dirty="0">
            <a:solidFill>
              <a:schemeClr val="tx1"/>
            </a:solidFill>
          </a:endParaRPr>
        </a:p>
      </dgm:t>
    </dgm:pt>
    <dgm:pt modelId="{92357006-E5F3-48FF-A314-E43CEB63D0A2}" type="parTrans" cxnId="{1D5D1C28-732A-48FD-95E2-9011DF86E7E4}">
      <dgm:prSet/>
      <dgm:spPr/>
      <dgm:t>
        <a:bodyPr/>
        <a:lstStyle/>
        <a:p>
          <a:endParaRPr lang="en-US"/>
        </a:p>
      </dgm:t>
    </dgm:pt>
    <dgm:pt modelId="{4212D704-32A5-4BAD-BB4E-8723A1A993D0}" type="sibTrans" cxnId="{1D5D1C28-732A-48FD-95E2-9011DF86E7E4}">
      <dgm:prSet/>
      <dgm:spPr/>
      <dgm:t>
        <a:bodyPr/>
        <a:lstStyle/>
        <a:p>
          <a:endParaRPr lang="en-US"/>
        </a:p>
      </dgm:t>
    </dgm:pt>
    <dgm:pt modelId="{34755EEC-1A11-4114-BA4F-4D44EE9FE695}">
      <dgm:prSet/>
      <dgm:spPr>
        <a:solidFill>
          <a:srgbClr val="EDC30D"/>
        </a:solidFill>
      </dgm:spPr>
      <dgm:t>
        <a:bodyPr/>
        <a:lstStyle/>
        <a:p>
          <a:r>
            <a:rPr lang="en-US" baseline="0" dirty="0" err="1">
              <a:solidFill>
                <a:schemeClr val="tx1"/>
              </a:solidFill>
            </a:rPr>
            <a:t>Favoriser</a:t>
          </a:r>
          <a:r>
            <a:rPr lang="en-US" baseline="0" dirty="0">
              <a:solidFill>
                <a:schemeClr val="tx1"/>
              </a:solidFill>
            </a:rPr>
            <a:t> </a:t>
          </a:r>
          <a:r>
            <a:rPr lang="en-US" baseline="0" dirty="0" err="1">
              <a:solidFill>
                <a:schemeClr val="tx1"/>
              </a:solidFill>
            </a:rPr>
            <a:t>l’adoption</a:t>
          </a:r>
          <a:endParaRPr lang="en-GB" dirty="0">
            <a:solidFill>
              <a:schemeClr val="tx1"/>
            </a:solidFill>
          </a:endParaRPr>
        </a:p>
      </dgm:t>
    </dgm:pt>
    <dgm:pt modelId="{B5FE9DEE-8ABD-4E56-ADC3-A2A33556905A}" type="parTrans" cxnId="{615ED9BB-3E71-4DCF-B3F6-3DDF8C129E06}">
      <dgm:prSet/>
      <dgm:spPr/>
      <dgm:t>
        <a:bodyPr/>
        <a:lstStyle/>
        <a:p>
          <a:endParaRPr lang="fr-CA"/>
        </a:p>
      </dgm:t>
    </dgm:pt>
    <dgm:pt modelId="{69539E43-5290-419D-B67F-2B70FC89BAC0}" type="sibTrans" cxnId="{615ED9BB-3E71-4DCF-B3F6-3DDF8C129E06}">
      <dgm:prSet/>
      <dgm:spPr/>
      <dgm:t>
        <a:bodyPr/>
        <a:lstStyle/>
        <a:p>
          <a:endParaRPr lang="fr-CA"/>
        </a:p>
      </dgm:t>
    </dgm:pt>
    <dgm:pt modelId="{1363C39E-132F-44FF-9F82-3EB8134AD84C}" type="pres">
      <dgm:prSet presAssocID="{54B536DF-88AC-448D-B540-7F766040127F}" presName="hierChild1" presStyleCnt="0">
        <dgm:presLayoutVars>
          <dgm:orgChart val="1"/>
          <dgm:chPref val="1"/>
          <dgm:dir/>
          <dgm:animOne val="branch"/>
          <dgm:animLvl val="lvl"/>
          <dgm:resizeHandles/>
        </dgm:presLayoutVars>
      </dgm:prSet>
      <dgm:spPr/>
    </dgm:pt>
    <dgm:pt modelId="{F358C963-5BE0-455B-949E-74397151E2C2}" type="pres">
      <dgm:prSet presAssocID="{98DD8F22-E018-49A8-8200-C232B9919179}" presName="hierRoot1" presStyleCnt="0">
        <dgm:presLayoutVars>
          <dgm:hierBranch val="init"/>
        </dgm:presLayoutVars>
      </dgm:prSet>
      <dgm:spPr/>
    </dgm:pt>
    <dgm:pt modelId="{6C3F996A-64B7-4D11-A5A7-2B626E9DBC61}" type="pres">
      <dgm:prSet presAssocID="{98DD8F22-E018-49A8-8200-C232B9919179}" presName="rootComposite1" presStyleCnt="0"/>
      <dgm:spPr/>
    </dgm:pt>
    <dgm:pt modelId="{16BDD1B1-6573-49A9-B5D7-5900380DA9FE}" type="pres">
      <dgm:prSet presAssocID="{98DD8F22-E018-49A8-8200-C232B9919179}" presName="rootText1" presStyleLbl="node0" presStyleIdx="0" presStyleCnt="1">
        <dgm:presLayoutVars>
          <dgm:chPref val="3"/>
        </dgm:presLayoutVars>
      </dgm:prSet>
      <dgm:spPr/>
    </dgm:pt>
    <dgm:pt modelId="{64294F2E-0A55-4FF7-B70A-76D6ADF390AD}" type="pres">
      <dgm:prSet presAssocID="{98DD8F22-E018-49A8-8200-C232B9919179}" presName="rootConnector1" presStyleLbl="node1" presStyleIdx="0" presStyleCnt="0"/>
      <dgm:spPr/>
    </dgm:pt>
    <dgm:pt modelId="{7BEC5FF6-C856-4846-A476-DB98A7D46425}" type="pres">
      <dgm:prSet presAssocID="{98DD8F22-E018-49A8-8200-C232B9919179}" presName="hierChild2" presStyleCnt="0"/>
      <dgm:spPr/>
    </dgm:pt>
    <dgm:pt modelId="{38CAB2FC-CDD3-4A35-A221-9A549B4B8A33}" type="pres">
      <dgm:prSet presAssocID="{8F93E8EE-2246-4795-BCD0-BC5C1CED47A1}" presName="Name64" presStyleLbl="parChTrans1D2" presStyleIdx="0" presStyleCnt="3"/>
      <dgm:spPr/>
    </dgm:pt>
    <dgm:pt modelId="{FF5D2CCD-1E7D-4B64-B325-D5829E55109C}" type="pres">
      <dgm:prSet presAssocID="{2A7F442F-C5C9-4D5B-9D3B-5D1C13AEC459}" presName="hierRoot2" presStyleCnt="0">
        <dgm:presLayoutVars>
          <dgm:hierBranch val="init"/>
        </dgm:presLayoutVars>
      </dgm:prSet>
      <dgm:spPr/>
    </dgm:pt>
    <dgm:pt modelId="{0654D5FE-0349-4776-A15E-F58FDDE363B8}" type="pres">
      <dgm:prSet presAssocID="{2A7F442F-C5C9-4D5B-9D3B-5D1C13AEC459}" presName="rootComposite" presStyleCnt="0"/>
      <dgm:spPr/>
    </dgm:pt>
    <dgm:pt modelId="{1EADD7DE-598F-474D-8DE1-B38E166EFCE4}" type="pres">
      <dgm:prSet presAssocID="{2A7F442F-C5C9-4D5B-9D3B-5D1C13AEC459}" presName="rootText" presStyleLbl="node2" presStyleIdx="0" presStyleCnt="3">
        <dgm:presLayoutVars>
          <dgm:chPref val="3"/>
        </dgm:presLayoutVars>
      </dgm:prSet>
      <dgm:spPr/>
    </dgm:pt>
    <dgm:pt modelId="{BDE4A4FF-134F-4B07-9A39-8219F99B66D2}" type="pres">
      <dgm:prSet presAssocID="{2A7F442F-C5C9-4D5B-9D3B-5D1C13AEC459}" presName="rootConnector" presStyleLbl="node2" presStyleIdx="0" presStyleCnt="3"/>
      <dgm:spPr/>
    </dgm:pt>
    <dgm:pt modelId="{FE7F874B-5677-4740-8EE2-C4117C1D5D5F}" type="pres">
      <dgm:prSet presAssocID="{2A7F442F-C5C9-4D5B-9D3B-5D1C13AEC459}" presName="hierChild4" presStyleCnt="0"/>
      <dgm:spPr/>
    </dgm:pt>
    <dgm:pt modelId="{A801AF83-E4AA-40B2-BD76-3DA93FAE1075}" type="pres">
      <dgm:prSet presAssocID="{2A7F442F-C5C9-4D5B-9D3B-5D1C13AEC459}" presName="hierChild5" presStyleCnt="0"/>
      <dgm:spPr/>
    </dgm:pt>
    <dgm:pt modelId="{9E03AE5D-C23A-46B8-B964-A46B90DA0053}" type="pres">
      <dgm:prSet presAssocID="{92357006-E5F3-48FF-A314-E43CEB63D0A2}" presName="Name64" presStyleLbl="parChTrans1D2" presStyleIdx="1" presStyleCnt="3"/>
      <dgm:spPr/>
    </dgm:pt>
    <dgm:pt modelId="{BE3B835F-577C-4B9A-A3C6-A25D20389131}" type="pres">
      <dgm:prSet presAssocID="{E72CBAA8-0174-47E7-BDD0-6F46A17225C5}" presName="hierRoot2" presStyleCnt="0">
        <dgm:presLayoutVars>
          <dgm:hierBranch val="init"/>
        </dgm:presLayoutVars>
      </dgm:prSet>
      <dgm:spPr/>
    </dgm:pt>
    <dgm:pt modelId="{CC9094CE-5ED4-417A-B638-F8828CDF3FD5}" type="pres">
      <dgm:prSet presAssocID="{E72CBAA8-0174-47E7-BDD0-6F46A17225C5}" presName="rootComposite" presStyleCnt="0"/>
      <dgm:spPr/>
    </dgm:pt>
    <dgm:pt modelId="{0340B2DA-10AB-4A2C-B5B3-1D09FB4689EE}" type="pres">
      <dgm:prSet presAssocID="{E72CBAA8-0174-47E7-BDD0-6F46A17225C5}" presName="rootText" presStyleLbl="node2" presStyleIdx="1" presStyleCnt="3">
        <dgm:presLayoutVars>
          <dgm:chPref val="3"/>
        </dgm:presLayoutVars>
      </dgm:prSet>
      <dgm:spPr/>
    </dgm:pt>
    <dgm:pt modelId="{80B03C1E-6337-4C16-BA97-9C346D39A2E9}" type="pres">
      <dgm:prSet presAssocID="{E72CBAA8-0174-47E7-BDD0-6F46A17225C5}" presName="rootConnector" presStyleLbl="node2" presStyleIdx="1" presStyleCnt="3"/>
      <dgm:spPr/>
    </dgm:pt>
    <dgm:pt modelId="{BEDDD4D5-198B-4E07-9850-AACE2E3A0A8B}" type="pres">
      <dgm:prSet presAssocID="{E72CBAA8-0174-47E7-BDD0-6F46A17225C5}" presName="hierChild4" presStyleCnt="0"/>
      <dgm:spPr/>
    </dgm:pt>
    <dgm:pt modelId="{CA2F93E0-E501-48BE-ABF0-500B0D3BA84B}" type="pres">
      <dgm:prSet presAssocID="{E72CBAA8-0174-47E7-BDD0-6F46A17225C5}" presName="hierChild5" presStyleCnt="0"/>
      <dgm:spPr/>
    </dgm:pt>
    <dgm:pt modelId="{BF6A2EDE-993A-4893-826D-AF4E7107BFF0}" type="pres">
      <dgm:prSet presAssocID="{B5FE9DEE-8ABD-4E56-ADC3-A2A33556905A}" presName="Name64" presStyleLbl="parChTrans1D2" presStyleIdx="2" presStyleCnt="3"/>
      <dgm:spPr/>
    </dgm:pt>
    <dgm:pt modelId="{0BD332BB-A0B9-4451-8D83-E705C568F857}" type="pres">
      <dgm:prSet presAssocID="{34755EEC-1A11-4114-BA4F-4D44EE9FE695}" presName="hierRoot2" presStyleCnt="0">
        <dgm:presLayoutVars>
          <dgm:hierBranch val="init"/>
        </dgm:presLayoutVars>
      </dgm:prSet>
      <dgm:spPr/>
    </dgm:pt>
    <dgm:pt modelId="{B1A2C359-B502-41A2-924C-E8346DE2FC7E}" type="pres">
      <dgm:prSet presAssocID="{34755EEC-1A11-4114-BA4F-4D44EE9FE695}" presName="rootComposite" presStyleCnt="0"/>
      <dgm:spPr/>
    </dgm:pt>
    <dgm:pt modelId="{74BE0ADB-6336-415F-9DCE-A816E2F16C27}" type="pres">
      <dgm:prSet presAssocID="{34755EEC-1A11-4114-BA4F-4D44EE9FE695}" presName="rootText" presStyleLbl="node2" presStyleIdx="2" presStyleCnt="3">
        <dgm:presLayoutVars>
          <dgm:chPref val="3"/>
        </dgm:presLayoutVars>
      </dgm:prSet>
      <dgm:spPr/>
    </dgm:pt>
    <dgm:pt modelId="{39EF86C4-52C9-4059-8D66-DE9E16D39188}" type="pres">
      <dgm:prSet presAssocID="{34755EEC-1A11-4114-BA4F-4D44EE9FE695}" presName="rootConnector" presStyleLbl="node2" presStyleIdx="2" presStyleCnt="3"/>
      <dgm:spPr/>
    </dgm:pt>
    <dgm:pt modelId="{44335B97-9215-4D40-BD83-62AD515686F3}" type="pres">
      <dgm:prSet presAssocID="{34755EEC-1A11-4114-BA4F-4D44EE9FE695}" presName="hierChild4" presStyleCnt="0"/>
      <dgm:spPr/>
    </dgm:pt>
    <dgm:pt modelId="{BBBB63B8-3715-4751-AF15-CD7BAFE3D5AD}" type="pres">
      <dgm:prSet presAssocID="{34755EEC-1A11-4114-BA4F-4D44EE9FE695}" presName="hierChild5" presStyleCnt="0"/>
      <dgm:spPr/>
    </dgm:pt>
    <dgm:pt modelId="{94CD9E86-7D3C-4C22-B9AF-4795860EAE86}" type="pres">
      <dgm:prSet presAssocID="{98DD8F22-E018-49A8-8200-C232B9919179}" presName="hierChild3" presStyleCnt="0"/>
      <dgm:spPr/>
    </dgm:pt>
  </dgm:ptLst>
  <dgm:cxnLst>
    <dgm:cxn modelId="{47052E07-42ED-4A58-BDDB-587A7F93C4A0}" type="presOf" srcId="{2A7F442F-C5C9-4D5B-9D3B-5D1C13AEC459}" destId="{BDE4A4FF-134F-4B07-9A39-8219F99B66D2}" srcOrd="1" destOrd="0" presId="urn:microsoft.com/office/officeart/2009/3/layout/HorizontalOrganizationChart"/>
    <dgm:cxn modelId="{6540550E-7387-4422-8DD9-BBC8D3E8F983}" type="presOf" srcId="{92357006-E5F3-48FF-A314-E43CEB63D0A2}" destId="{9E03AE5D-C23A-46B8-B964-A46B90DA0053}" srcOrd="0" destOrd="0" presId="urn:microsoft.com/office/officeart/2009/3/layout/HorizontalOrganizationChart"/>
    <dgm:cxn modelId="{4AD5D91D-1CCB-44FD-B5D0-E93F2F624FE4}" type="presOf" srcId="{98DD8F22-E018-49A8-8200-C232B9919179}" destId="{16BDD1B1-6573-49A9-B5D7-5900380DA9FE}" srcOrd="0" destOrd="0" presId="urn:microsoft.com/office/officeart/2009/3/layout/HorizontalOrganizationChart"/>
    <dgm:cxn modelId="{BDA5D81E-D8A2-4135-93DA-D88024CAC265}" type="presOf" srcId="{54B536DF-88AC-448D-B540-7F766040127F}" destId="{1363C39E-132F-44FF-9F82-3EB8134AD84C}" srcOrd="0" destOrd="0" presId="urn:microsoft.com/office/officeart/2009/3/layout/HorizontalOrganizationChart"/>
    <dgm:cxn modelId="{E4DCEA1E-7A31-4612-8569-68B5823D93BA}" type="presOf" srcId="{B5FE9DEE-8ABD-4E56-ADC3-A2A33556905A}" destId="{BF6A2EDE-993A-4893-826D-AF4E7107BFF0}" srcOrd="0" destOrd="0" presId="urn:microsoft.com/office/officeart/2009/3/layout/HorizontalOrganizationChart"/>
    <dgm:cxn modelId="{1D5D1C28-732A-48FD-95E2-9011DF86E7E4}" srcId="{98DD8F22-E018-49A8-8200-C232B9919179}" destId="{E72CBAA8-0174-47E7-BDD0-6F46A17225C5}" srcOrd="1" destOrd="0" parTransId="{92357006-E5F3-48FF-A314-E43CEB63D0A2}" sibTransId="{4212D704-32A5-4BAD-BB4E-8723A1A993D0}"/>
    <dgm:cxn modelId="{C3587C3A-D855-4B93-BF19-85DFE0DB642C}" type="presOf" srcId="{8F93E8EE-2246-4795-BCD0-BC5C1CED47A1}" destId="{38CAB2FC-CDD3-4A35-A221-9A549B4B8A33}" srcOrd="0" destOrd="0" presId="urn:microsoft.com/office/officeart/2009/3/layout/HorizontalOrganizationChart"/>
    <dgm:cxn modelId="{231D0640-6F9B-4B08-ADF9-7EBC0226B82B}" srcId="{98DD8F22-E018-49A8-8200-C232B9919179}" destId="{2A7F442F-C5C9-4D5B-9D3B-5D1C13AEC459}" srcOrd="0" destOrd="0" parTransId="{8F93E8EE-2246-4795-BCD0-BC5C1CED47A1}" sibTransId="{B5C0A802-21BB-425C-B00C-BA658DB75968}"/>
    <dgm:cxn modelId="{BCD1EA49-D2E3-4135-9467-CE7C3479810F}" srcId="{54B536DF-88AC-448D-B540-7F766040127F}" destId="{98DD8F22-E018-49A8-8200-C232B9919179}" srcOrd="0" destOrd="0" parTransId="{23AAD0B8-6377-4E25-9840-1E19B38F7EBE}" sibTransId="{40B031A4-925D-465A-BC64-C47E998C7334}"/>
    <dgm:cxn modelId="{1EDEB275-21FB-4886-BA88-6E2EA570486C}" type="presOf" srcId="{34755EEC-1A11-4114-BA4F-4D44EE9FE695}" destId="{74BE0ADB-6336-415F-9DCE-A816E2F16C27}" srcOrd="0" destOrd="0" presId="urn:microsoft.com/office/officeart/2009/3/layout/HorizontalOrganizationChart"/>
    <dgm:cxn modelId="{309DA778-E786-435F-93EE-EF7C069CE8A5}" type="presOf" srcId="{34755EEC-1A11-4114-BA4F-4D44EE9FE695}" destId="{39EF86C4-52C9-4059-8D66-DE9E16D39188}" srcOrd="1" destOrd="0" presId="urn:microsoft.com/office/officeart/2009/3/layout/HorizontalOrganizationChart"/>
    <dgm:cxn modelId="{32C5F25A-A474-478F-B156-867731C4A4B5}" type="presOf" srcId="{98DD8F22-E018-49A8-8200-C232B9919179}" destId="{64294F2E-0A55-4FF7-B70A-76D6ADF390AD}" srcOrd="1" destOrd="0" presId="urn:microsoft.com/office/officeart/2009/3/layout/HorizontalOrganizationChart"/>
    <dgm:cxn modelId="{B8DF1689-63C7-43D8-97CC-C6106E681453}" type="presOf" srcId="{E72CBAA8-0174-47E7-BDD0-6F46A17225C5}" destId="{80B03C1E-6337-4C16-BA97-9C346D39A2E9}" srcOrd="1" destOrd="0" presId="urn:microsoft.com/office/officeart/2009/3/layout/HorizontalOrganizationChart"/>
    <dgm:cxn modelId="{2079EAA9-2BC6-4044-AB0C-77E5E63E8028}" type="presOf" srcId="{2A7F442F-C5C9-4D5B-9D3B-5D1C13AEC459}" destId="{1EADD7DE-598F-474D-8DE1-B38E166EFCE4}" srcOrd="0" destOrd="0" presId="urn:microsoft.com/office/officeart/2009/3/layout/HorizontalOrganizationChart"/>
    <dgm:cxn modelId="{615ED9BB-3E71-4DCF-B3F6-3DDF8C129E06}" srcId="{98DD8F22-E018-49A8-8200-C232B9919179}" destId="{34755EEC-1A11-4114-BA4F-4D44EE9FE695}" srcOrd="2" destOrd="0" parTransId="{B5FE9DEE-8ABD-4E56-ADC3-A2A33556905A}" sibTransId="{69539E43-5290-419D-B67F-2B70FC89BAC0}"/>
    <dgm:cxn modelId="{27256ABC-32D3-4510-9045-0DA7755EC462}" type="presOf" srcId="{E72CBAA8-0174-47E7-BDD0-6F46A17225C5}" destId="{0340B2DA-10AB-4A2C-B5B3-1D09FB4689EE}" srcOrd="0" destOrd="0" presId="urn:microsoft.com/office/officeart/2009/3/layout/HorizontalOrganizationChart"/>
    <dgm:cxn modelId="{80BAFF79-1795-4711-89FA-E7B31E2DC74E}" type="presParOf" srcId="{1363C39E-132F-44FF-9F82-3EB8134AD84C}" destId="{F358C963-5BE0-455B-949E-74397151E2C2}" srcOrd="0" destOrd="0" presId="urn:microsoft.com/office/officeart/2009/3/layout/HorizontalOrganizationChart"/>
    <dgm:cxn modelId="{18F199BA-C267-4DD8-93BA-5E0EAF1E5EEC}" type="presParOf" srcId="{F358C963-5BE0-455B-949E-74397151E2C2}" destId="{6C3F996A-64B7-4D11-A5A7-2B626E9DBC61}" srcOrd="0" destOrd="0" presId="urn:microsoft.com/office/officeart/2009/3/layout/HorizontalOrganizationChart"/>
    <dgm:cxn modelId="{92FD325C-CA69-4B11-897D-D3CFB6452D75}" type="presParOf" srcId="{6C3F996A-64B7-4D11-A5A7-2B626E9DBC61}" destId="{16BDD1B1-6573-49A9-B5D7-5900380DA9FE}" srcOrd="0" destOrd="0" presId="urn:microsoft.com/office/officeart/2009/3/layout/HorizontalOrganizationChart"/>
    <dgm:cxn modelId="{07208AF7-6A86-4DD8-A399-7AD6CF4A0DB3}" type="presParOf" srcId="{6C3F996A-64B7-4D11-A5A7-2B626E9DBC61}" destId="{64294F2E-0A55-4FF7-B70A-76D6ADF390AD}" srcOrd="1" destOrd="0" presId="urn:microsoft.com/office/officeart/2009/3/layout/HorizontalOrganizationChart"/>
    <dgm:cxn modelId="{BC44D588-C5B5-4DA2-97C0-5DD18E633E84}" type="presParOf" srcId="{F358C963-5BE0-455B-949E-74397151E2C2}" destId="{7BEC5FF6-C856-4846-A476-DB98A7D46425}" srcOrd="1" destOrd="0" presId="urn:microsoft.com/office/officeart/2009/3/layout/HorizontalOrganizationChart"/>
    <dgm:cxn modelId="{825DA910-7FE6-43C3-B7BD-6CD71C5F916F}" type="presParOf" srcId="{7BEC5FF6-C856-4846-A476-DB98A7D46425}" destId="{38CAB2FC-CDD3-4A35-A221-9A549B4B8A33}" srcOrd="0" destOrd="0" presId="urn:microsoft.com/office/officeart/2009/3/layout/HorizontalOrganizationChart"/>
    <dgm:cxn modelId="{5BF5608B-0FC4-4742-AA0B-4A51DBB80BF0}" type="presParOf" srcId="{7BEC5FF6-C856-4846-A476-DB98A7D46425}" destId="{FF5D2CCD-1E7D-4B64-B325-D5829E55109C}" srcOrd="1" destOrd="0" presId="urn:microsoft.com/office/officeart/2009/3/layout/HorizontalOrganizationChart"/>
    <dgm:cxn modelId="{39E13800-6247-4274-92BD-C544F3A6D6CB}" type="presParOf" srcId="{FF5D2CCD-1E7D-4B64-B325-D5829E55109C}" destId="{0654D5FE-0349-4776-A15E-F58FDDE363B8}" srcOrd="0" destOrd="0" presId="urn:microsoft.com/office/officeart/2009/3/layout/HorizontalOrganizationChart"/>
    <dgm:cxn modelId="{3C497C5B-DE9C-44D5-9184-0A9F89AAAE0B}" type="presParOf" srcId="{0654D5FE-0349-4776-A15E-F58FDDE363B8}" destId="{1EADD7DE-598F-474D-8DE1-B38E166EFCE4}" srcOrd="0" destOrd="0" presId="urn:microsoft.com/office/officeart/2009/3/layout/HorizontalOrganizationChart"/>
    <dgm:cxn modelId="{A1C59128-9B43-4DEA-8393-22C797358785}" type="presParOf" srcId="{0654D5FE-0349-4776-A15E-F58FDDE363B8}" destId="{BDE4A4FF-134F-4B07-9A39-8219F99B66D2}" srcOrd="1" destOrd="0" presId="urn:microsoft.com/office/officeart/2009/3/layout/HorizontalOrganizationChart"/>
    <dgm:cxn modelId="{EB6B32C1-F4DD-46DF-83FC-5F6559E70AA0}" type="presParOf" srcId="{FF5D2CCD-1E7D-4B64-B325-D5829E55109C}" destId="{FE7F874B-5677-4740-8EE2-C4117C1D5D5F}" srcOrd="1" destOrd="0" presId="urn:microsoft.com/office/officeart/2009/3/layout/HorizontalOrganizationChart"/>
    <dgm:cxn modelId="{A3904B8B-C3A5-4491-BC61-220EF8869936}" type="presParOf" srcId="{FF5D2CCD-1E7D-4B64-B325-D5829E55109C}" destId="{A801AF83-E4AA-40B2-BD76-3DA93FAE1075}" srcOrd="2" destOrd="0" presId="urn:microsoft.com/office/officeart/2009/3/layout/HorizontalOrganizationChart"/>
    <dgm:cxn modelId="{C3EF37DD-1CC4-4678-A6D5-CFA33941FA44}" type="presParOf" srcId="{7BEC5FF6-C856-4846-A476-DB98A7D46425}" destId="{9E03AE5D-C23A-46B8-B964-A46B90DA0053}" srcOrd="2" destOrd="0" presId="urn:microsoft.com/office/officeart/2009/3/layout/HorizontalOrganizationChart"/>
    <dgm:cxn modelId="{15EE2E11-C2BC-4FD4-B4BE-877309E646A4}" type="presParOf" srcId="{7BEC5FF6-C856-4846-A476-DB98A7D46425}" destId="{BE3B835F-577C-4B9A-A3C6-A25D20389131}" srcOrd="3" destOrd="0" presId="urn:microsoft.com/office/officeart/2009/3/layout/HorizontalOrganizationChart"/>
    <dgm:cxn modelId="{F9C8ED75-B82C-4AB9-814E-5A4B958AD21C}" type="presParOf" srcId="{BE3B835F-577C-4B9A-A3C6-A25D20389131}" destId="{CC9094CE-5ED4-417A-B638-F8828CDF3FD5}" srcOrd="0" destOrd="0" presId="urn:microsoft.com/office/officeart/2009/3/layout/HorizontalOrganizationChart"/>
    <dgm:cxn modelId="{437163A4-5CB0-4839-B05D-9CD4781DF798}" type="presParOf" srcId="{CC9094CE-5ED4-417A-B638-F8828CDF3FD5}" destId="{0340B2DA-10AB-4A2C-B5B3-1D09FB4689EE}" srcOrd="0" destOrd="0" presId="urn:microsoft.com/office/officeart/2009/3/layout/HorizontalOrganizationChart"/>
    <dgm:cxn modelId="{EBA8DE3A-6A8E-4DBA-9E26-04AFA40D1E3A}" type="presParOf" srcId="{CC9094CE-5ED4-417A-B638-F8828CDF3FD5}" destId="{80B03C1E-6337-4C16-BA97-9C346D39A2E9}" srcOrd="1" destOrd="0" presId="urn:microsoft.com/office/officeart/2009/3/layout/HorizontalOrganizationChart"/>
    <dgm:cxn modelId="{AEA98E9F-24D0-48D9-AE45-79D13BB6D60C}" type="presParOf" srcId="{BE3B835F-577C-4B9A-A3C6-A25D20389131}" destId="{BEDDD4D5-198B-4E07-9850-AACE2E3A0A8B}" srcOrd="1" destOrd="0" presId="urn:microsoft.com/office/officeart/2009/3/layout/HorizontalOrganizationChart"/>
    <dgm:cxn modelId="{98828D46-CAEF-42CB-8E57-CF99D06B62D1}" type="presParOf" srcId="{BE3B835F-577C-4B9A-A3C6-A25D20389131}" destId="{CA2F93E0-E501-48BE-ABF0-500B0D3BA84B}" srcOrd="2" destOrd="0" presId="urn:microsoft.com/office/officeart/2009/3/layout/HorizontalOrganizationChart"/>
    <dgm:cxn modelId="{65CA371B-EA59-4717-817E-CD60A1679A40}" type="presParOf" srcId="{7BEC5FF6-C856-4846-A476-DB98A7D46425}" destId="{BF6A2EDE-993A-4893-826D-AF4E7107BFF0}" srcOrd="4" destOrd="0" presId="urn:microsoft.com/office/officeart/2009/3/layout/HorizontalOrganizationChart"/>
    <dgm:cxn modelId="{A87B60CE-03BC-49CB-B5F0-215B48929516}" type="presParOf" srcId="{7BEC5FF6-C856-4846-A476-DB98A7D46425}" destId="{0BD332BB-A0B9-4451-8D83-E705C568F857}" srcOrd="5" destOrd="0" presId="urn:microsoft.com/office/officeart/2009/3/layout/HorizontalOrganizationChart"/>
    <dgm:cxn modelId="{080EEA78-AB35-479D-B0E4-A7071F60C352}" type="presParOf" srcId="{0BD332BB-A0B9-4451-8D83-E705C568F857}" destId="{B1A2C359-B502-41A2-924C-E8346DE2FC7E}" srcOrd="0" destOrd="0" presId="urn:microsoft.com/office/officeart/2009/3/layout/HorizontalOrganizationChart"/>
    <dgm:cxn modelId="{623ADEF1-76B3-41C5-8065-B973687DFB8B}" type="presParOf" srcId="{B1A2C359-B502-41A2-924C-E8346DE2FC7E}" destId="{74BE0ADB-6336-415F-9DCE-A816E2F16C27}" srcOrd="0" destOrd="0" presId="urn:microsoft.com/office/officeart/2009/3/layout/HorizontalOrganizationChart"/>
    <dgm:cxn modelId="{9D80EA88-594F-4F57-920B-FE8A198D7F16}" type="presParOf" srcId="{B1A2C359-B502-41A2-924C-E8346DE2FC7E}" destId="{39EF86C4-52C9-4059-8D66-DE9E16D39188}" srcOrd="1" destOrd="0" presId="urn:microsoft.com/office/officeart/2009/3/layout/HorizontalOrganizationChart"/>
    <dgm:cxn modelId="{5A2E77BD-723A-495E-B6EB-2F7E651F76C2}" type="presParOf" srcId="{0BD332BB-A0B9-4451-8D83-E705C568F857}" destId="{44335B97-9215-4D40-BD83-62AD515686F3}" srcOrd="1" destOrd="0" presId="urn:microsoft.com/office/officeart/2009/3/layout/HorizontalOrganizationChart"/>
    <dgm:cxn modelId="{44AD2705-F9A4-48E3-9269-00BBE276EE1C}" type="presParOf" srcId="{0BD332BB-A0B9-4451-8D83-E705C568F857}" destId="{BBBB63B8-3715-4751-AF15-CD7BAFE3D5AD}" srcOrd="2" destOrd="0" presId="urn:microsoft.com/office/officeart/2009/3/layout/HorizontalOrganizationChart"/>
    <dgm:cxn modelId="{EBAA05EF-0BD1-47D6-AEFA-1167AE312DBC}" type="presParOf" srcId="{F358C963-5BE0-455B-949E-74397151E2C2}" destId="{94CD9E86-7D3C-4C22-B9AF-4795860EAE86}"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04268-2793-41C9-B78B-227CAD2D947E}">
      <dsp:nvSpPr>
        <dsp:cNvPr id="0" name=""/>
        <dsp:cNvSpPr/>
      </dsp:nvSpPr>
      <dsp:spPr>
        <a:xfrm>
          <a:off x="4333307" y="1049"/>
          <a:ext cx="2482397" cy="12411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CA" sz="3200" kern="1200" dirty="0"/>
            <a:t>Humain</a:t>
          </a:r>
        </a:p>
      </dsp:txBody>
      <dsp:txXfrm>
        <a:off x="4369660" y="37402"/>
        <a:ext cx="2409691" cy="1168492"/>
      </dsp:txXfrm>
    </dsp:sp>
    <dsp:sp modelId="{32486840-F269-4FB1-800C-D289DC6F86E7}">
      <dsp:nvSpPr>
        <dsp:cNvPr id="0" name=""/>
        <dsp:cNvSpPr/>
      </dsp:nvSpPr>
      <dsp:spPr>
        <a:xfrm rot="3600000">
          <a:off x="5952911" y="2178504"/>
          <a:ext cx="1291704" cy="43441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fr-CA" sz="1700" kern="1200"/>
        </a:p>
      </dsp:txBody>
      <dsp:txXfrm>
        <a:off x="6083237" y="2265388"/>
        <a:ext cx="1031052" cy="260651"/>
      </dsp:txXfrm>
    </dsp:sp>
    <dsp:sp modelId="{BA89A449-B6C7-4A74-8897-8CBE5E7A385D}">
      <dsp:nvSpPr>
        <dsp:cNvPr id="0" name=""/>
        <dsp:cNvSpPr/>
      </dsp:nvSpPr>
      <dsp:spPr>
        <a:xfrm>
          <a:off x="6381822" y="3549180"/>
          <a:ext cx="2482397" cy="12411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CA" sz="3200" kern="1200" dirty="0"/>
            <a:t>Process</a:t>
          </a:r>
        </a:p>
      </dsp:txBody>
      <dsp:txXfrm>
        <a:off x="6418175" y="3585533"/>
        <a:ext cx="2409691" cy="1168492"/>
      </dsp:txXfrm>
    </dsp:sp>
    <dsp:sp modelId="{5986BE9D-1417-4BE9-908C-59BD5114DA65}">
      <dsp:nvSpPr>
        <dsp:cNvPr id="0" name=""/>
        <dsp:cNvSpPr/>
      </dsp:nvSpPr>
      <dsp:spPr>
        <a:xfrm rot="10800000">
          <a:off x="4928654" y="3952569"/>
          <a:ext cx="1291704" cy="43441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fr-CA" sz="1700" kern="1200"/>
        </a:p>
      </dsp:txBody>
      <dsp:txXfrm rot="10800000">
        <a:off x="5058980" y="4039453"/>
        <a:ext cx="1031052" cy="260651"/>
      </dsp:txXfrm>
    </dsp:sp>
    <dsp:sp modelId="{469F1F20-AE5C-4CD2-A46A-5E024CEAE815}">
      <dsp:nvSpPr>
        <dsp:cNvPr id="0" name=""/>
        <dsp:cNvSpPr/>
      </dsp:nvSpPr>
      <dsp:spPr>
        <a:xfrm>
          <a:off x="2284793" y="3549180"/>
          <a:ext cx="2482397" cy="12411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CA" sz="3200" kern="1200" dirty="0"/>
            <a:t>Technologie</a:t>
          </a:r>
        </a:p>
      </dsp:txBody>
      <dsp:txXfrm>
        <a:off x="2321146" y="3585533"/>
        <a:ext cx="2409691" cy="1168492"/>
      </dsp:txXfrm>
    </dsp:sp>
    <dsp:sp modelId="{6DAB99FE-2A86-46CF-A4AB-42775904EA03}">
      <dsp:nvSpPr>
        <dsp:cNvPr id="0" name=""/>
        <dsp:cNvSpPr/>
      </dsp:nvSpPr>
      <dsp:spPr>
        <a:xfrm rot="18000000">
          <a:off x="3904396" y="2178504"/>
          <a:ext cx="1291704" cy="43441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fr-CA" sz="1700" kern="1200"/>
        </a:p>
      </dsp:txBody>
      <dsp:txXfrm>
        <a:off x="4034722" y="2265388"/>
        <a:ext cx="1031052" cy="260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FCC22-A997-4163-86D1-18CF96D2C847}">
      <dsp:nvSpPr>
        <dsp:cNvPr id="0" name=""/>
        <dsp:cNvSpPr/>
      </dsp:nvSpPr>
      <dsp:spPr>
        <a:xfrm>
          <a:off x="2936305" y="1043668"/>
          <a:ext cx="567607" cy="610177"/>
        </a:xfrm>
        <a:custGeom>
          <a:avLst/>
          <a:gdLst/>
          <a:ahLst/>
          <a:cxnLst/>
          <a:rect l="0" t="0" r="0" b="0"/>
          <a:pathLst>
            <a:path>
              <a:moveTo>
                <a:pt x="0" y="0"/>
              </a:moveTo>
              <a:lnTo>
                <a:pt x="283803" y="0"/>
              </a:lnTo>
              <a:lnTo>
                <a:pt x="283803" y="610177"/>
              </a:lnTo>
              <a:lnTo>
                <a:pt x="567607" y="610177"/>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3BB0EA-F195-438F-8A00-24E5C8226EA3}">
      <dsp:nvSpPr>
        <dsp:cNvPr id="0" name=""/>
        <dsp:cNvSpPr/>
      </dsp:nvSpPr>
      <dsp:spPr>
        <a:xfrm>
          <a:off x="2936305" y="433490"/>
          <a:ext cx="567607" cy="610177"/>
        </a:xfrm>
        <a:custGeom>
          <a:avLst/>
          <a:gdLst/>
          <a:ahLst/>
          <a:cxnLst/>
          <a:rect l="0" t="0" r="0" b="0"/>
          <a:pathLst>
            <a:path>
              <a:moveTo>
                <a:pt x="0" y="610177"/>
              </a:moveTo>
              <a:lnTo>
                <a:pt x="283803" y="610177"/>
              </a:lnTo>
              <a:lnTo>
                <a:pt x="283803" y="0"/>
              </a:lnTo>
              <a:lnTo>
                <a:pt x="567607"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B685FD-79F8-49D8-B895-E2380080227F}">
      <dsp:nvSpPr>
        <dsp:cNvPr id="0" name=""/>
        <dsp:cNvSpPr/>
      </dsp:nvSpPr>
      <dsp:spPr>
        <a:xfrm>
          <a:off x="98269" y="610867"/>
          <a:ext cx="2838035" cy="865600"/>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baseline="0" dirty="0" err="1">
              <a:solidFill>
                <a:schemeClr val="tx1"/>
              </a:solidFill>
            </a:rPr>
            <a:t>Anticipez</a:t>
          </a:r>
          <a:r>
            <a:rPr lang="en-US" sz="1800" kern="1200" baseline="0" dirty="0">
              <a:solidFill>
                <a:schemeClr val="tx1"/>
              </a:solidFill>
            </a:rPr>
            <a:t> et </a:t>
          </a:r>
          <a:r>
            <a:rPr lang="en-US" sz="1800" kern="1200" baseline="0" dirty="0" err="1">
              <a:solidFill>
                <a:schemeClr val="tx1"/>
              </a:solidFill>
            </a:rPr>
            <a:t>planifiez</a:t>
          </a:r>
          <a:r>
            <a:rPr lang="en-US" sz="1800" kern="1200" baseline="0" dirty="0">
              <a:solidFill>
                <a:schemeClr val="tx1"/>
              </a:solidFill>
            </a:rPr>
            <a:t> le </a:t>
          </a:r>
          <a:r>
            <a:rPr lang="en-US" sz="1800" kern="1200" baseline="0" dirty="0" err="1">
              <a:solidFill>
                <a:schemeClr val="tx1"/>
              </a:solidFill>
            </a:rPr>
            <a:t>succès</a:t>
          </a:r>
          <a:r>
            <a:rPr lang="en-US" sz="1800" kern="1200" baseline="0" dirty="0">
              <a:solidFill>
                <a:schemeClr val="tx1"/>
              </a:solidFill>
            </a:rPr>
            <a:t> du “self-service BI”</a:t>
          </a:r>
          <a:endParaRPr lang="en-GB" sz="1800" kern="1200" dirty="0">
            <a:solidFill>
              <a:schemeClr val="tx1"/>
            </a:solidFill>
          </a:endParaRPr>
        </a:p>
      </dsp:txBody>
      <dsp:txXfrm>
        <a:off x="98269" y="610867"/>
        <a:ext cx="2838035" cy="865600"/>
      </dsp:txXfrm>
    </dsp:sp>
    <dsp:sp modelId="{83A068E7-16B4-4313-9BD7-86F2CC6ED717}">
      <dsp:nvSpPr>
        <dsp:cNvPr id="0" name=""/>
        <dsp:cNvSpPr/>
      </dsp:nvSpPr>
      <dsp:spPr>
        <a:xfrm>
          <a:off x="3503912" y="689"/>
          <a:ext cx="2838035" cy="865600"/>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chemeClr val="tx1"/>
              </a:solidFill>
            </a:rPr>
            <a:t>Évitez la prolifération incontrôlée des applications de BI</a:t>
          </a:r>
          <a:endParaRPr lang="en-GB" sz="1800" kern="1200" dirty="0">
            <a:solidFill>
              <a:schemeClr val="tx1"/>
            </a:solidFill>
          </a:endParaRPr>
        </a:p>
      </dsp:txBody>
      <dsp:txXfrm>
        <a:off x="3503912" y="689"/>
        <a:ext cx="2838035" cy="865600"/>
      </dsp:txXfrm>
    </dsp:sp>
    <dsp:sp modelId="{808B666D-E5F6-46A6-9724-A881F7C0FFFF}">
      <dsp:nvSpPr>
        <dsp:cNvPr id="0" name=""/>
        <dsp:cNvSpPr/>
      </dsp:nvSpPr>
      <dsp:spPr>
        <a:xfrm>
          <a:off x="3503912" y="1221045"/>
          <a:ext cx="2838035" cy="865600"/>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CA" sz="1800" kern="1200" dirty="0">
              <a:solidFill>
                <a:schemeClr val="tx1"/>
              </a:solidFill>
            </a:rPr>
            <a:t>Implémenter des processus</a:t>
          </a:r>
          <a:endParaRPr lang="en-GB" sz="1800" kern="1200" dirty="0">
            <a:solidFill>
              <a:schemeClr val="tx1"/>
            </a:solidFill>
          </a:endParaRPr>
        </a:p>
      </dsp:txBody>
      <dsp:txXfrm>
        <a:off x="3503912" y="1221045"/>
        <a:ext cx="2838035" cy="865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A2EDE-993A-4893-826D-AF4E7107BFF0}">
      <dsp:nvSpPr>
        <dsp:cNvPr id="0" name=""/>
        <dsp:cNvSpPr/>
      </dsp:nvSpPr>
      <dsp:spPr>
        <a:xfrm>
          <a:off x="2927657" y="2777682"/>
          <a:ext cx="584902" cy="1257540"/>
        </a:xfrm>
        <a:custGeom>
          <a:avLst/>
          <a:gdLst/>
          <a:ahLst/>
          <a:cxnLst/>
          <a:rect l="0" t="0" r="0" b="0"/>
          <a:pathLst>
            <a:path>
              <a:moveTo>
                <a:pt x="0" y="0"/>
              </a:moveTo>
              <a:lnTo>
                <a:pt x="292451" y="0"/>
              </a:lnTo>
              <a:lnTo>
                <a:pt x="292451" y="1257540"/>
              </a:lnTo>
              <a:lnTo>
                <a:pt x="584902" y="125754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3AE5D-C23A-46B8-B964-A46B90DA0053}">
      <dsp:nvSpPr>
        <dsp:cNvPr id="0" name=""/>
        <dsp:cNvSpPr/>
      </dsp:nvSpPr>
      <dsp:spPr>
        <a:xfrm>
          <a:off x="2927657" y="2731962"/>
          <a:ext cx="584902" cy="91440"/>
        </a:xfrm>
        <a:custGeom>
          <a:avLst/>
          <a:gdLst/>
          <a:ahLst/>
          <a:cxnLst/>
          <a:rect l="0" t="0" r="0" b="0"/>
          <a:pathLst>
            <a:path>
              <a:moveTo>
                <a:pt x="0" y="45720"/>
              </a:moveTo>
              <a:lnTo>
                <a:pt x="584902"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CAB2FC-CDD3-4A35-A221-9A549B4B8A33}">
      <dsp:nvSpPr>
        <dsp:cNvPr id="0" name=""/>
        <dsp:cNvSpPr/>
      </dsp:nvSpPr>
      <dsp:spPr>
        <a:xfrm>
          <a:off x="2927657" y="1520141"/>
          <a:ext cx="584902" cy="1257540"/>
        </a:xfrm>
        <a:custGeom>
          <a:avLst/>
          <a:gdLst/>
          <a:ahLst/>
          <a:cxnLst/>
          <a:rect l="0" t="0" r="0" b="0"/>
          <a:pathLst>
            <a:path>
              <a:moveTo>
                <a:pt x="0" y="1257540"/>
              </a:moveTo>
              <a:lnTo>
                <a:pt x="292451" y="1257540"/>
              </a:lnTo>
              <a:lnTo>
                <a:pt x="292451" y="0"/>
              </a:lnTo>
              <a:lnTo>
                <a:pt x="584902"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BDD1B1-6573-49A9-B5D7-5900380DA9FE}">
      <dsp:nvSpPr>
        <dsp:cNvPr id="0" name=""/>
        <dsp:cNvSpPr/>
      </dsp:nvSpPr>
      <dsp:spPr>
        <a:xfrm>
          <a:off x="3144" y="2331694"/>
          <a:ext cx="2924513" cy="891976"/>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schemeClr val="tx1"/>
              </a:solidFill>
            </a:rPr>
            <a:t>Des processus de gouvernance adéquats </a:t>
          </a:r>
          <a:endParaRPr lang="en-GB" sz="2000" kern="1200" dirty="0">
            <a:solidFill>
              <a:schemeClr val="tx1"/>
            </a:solidFill>
          </a:endParaRPr>
        </a:p>
      </dsp:txBody>
      <dsp:txXfrm>
        <a:off x="3144" y="2331694"/>
        <a:ext cx="2924513" cy="891976"/>
      </dsp:txXfrm>
    </dsp:sp>
    <dsp:sp modelId="{1EADD7DE-598F-474D-8DE1-B38E166EFCE4}">
      <dsp:nvSpPr>
        <dsp:cNvPr id="0" name=""/>
        <dsp:cNvSpPr/>
      </dsp:nvSpPr>
      <dsp:spPr>
        <a:xfrm>
          <a:off x="3512560" y="1074153"/>
          <a:ext cx="2924513" cy="891976"/>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dirty="0">
              <a:solidFill>
                <a:schemeClr val="tx1"/>
              </a:solidFill>
            </a:rPr>
            <a:t>Pour prendre les </a:t>
          </a:r>
          <a:r>
            <a:rPr lang="en-US" sz="2000" kern="1200" baseline="0" dirty="0" err="1">
              <a:solidFill>
                <a:schemeClr val="tx1"/>
              </a:solidFill>
            </a:rPr>
            <a:t>bonnes</a:t>
          </a:r>
          <a:r>
            <a:rPr lang="en-US" sz="2000" kern="1200" baseline="0" dirty="0">
              <a:solidFill>
                <a:schemeClr val="tx1"/>
              </a:solidFill>
            </a:rPr>
            <a:t> decisions </a:t>
          </a:r>
          <a:r>
            <a:rPr lang="en-US" sz="2000" kern="1200" baseline="0" dirty="0" err="1">
              <a:solidFill>
                <a:schemeClr val="tx1"/>
              </a:solidFill>
            </a:rPr>
            <a:t>technologiques</a:t>
          </a:r>
          <a:endParaRPr lang="en-GB" sz="2000" kern="1200" dirty="0">
            <a:solidFill>
              <a:schemeClr val="tx1"/>
            </a:solidFill>
          </a:endParaRPr>
        </a:p>
      </dsp:txBody>
      <dsp:txXfrm>
        <a:off x="3512560" y="1074153"/>
        <a:ext cx="2924513" cy="891976"/>
      </dsp:txXfrm>
    </dsp:sp>
    <dsp:sp modelId="{0340B2DA-10AB-4A2C-B5B3-1D09FB4689EE}">
      <dsp:nvSpPr>
        <dsp:cNvPr id="0" name=""/>
        <dsp:cNvSpPr/>
      </dsp:nvSpPr>
      <dsp:spPr>
        <a:xfrm>
          <a:off x="3512560" y="2331694"/>
          <a:ext cx="2924513" cy="891976"/>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dirty="0">
              <a:solidFill>
                <a:schemeClr val="tx1"/>
              </a:solidFill>
            </a:rPr>
            <a:t>Pour </a:t>
          </a:r>
          <a:r>
            <a:rPr lang="en-US" sz="2000" kern="1200" baseline="0" dirty="0" err="1">
              <a:solidFill>
                <a:schemeClr val="tx1"/>
              </a:solidFill>
            </a:rPr>
            <a:t>réduire</a:t>
          </a:r>
          <a:r>
            <a:rPr lang="en-US" sz="2000" kern="1200" baseline="0" dirty="0">
              <a:solidFill>
                <a:schemeClr val="tx1"/>
              </a:solidFill>
            </a:rPr>
            <a:t> les </a:t>
          </a:r>
          <a:r>
            <a:rPr lang="en-US" sz="2000" kern="1200" baseline="0" dirty="0" err="1">
              <a:solidFill>
                <a:schemeClr val="tx1"/>
              </a:solidFill>
            </a:rPr>
            <a:t>risques</a:t>
          </a:r>
          <a:endParaRPr lang="en-GB" sz="2000" kern="1200" dirty="0">
            <a:solidFill>
              <a:schemeClr val="tx1"/>
            </a:solidFill>
          </a:endParaRPr>
        </a:p>
      </dsp:txBody>
      <dsp:txXfrm>
        <a:off x="3512560" y="2331694"/>
        <a:ext cx="2924513" cy="891976"/>
      </dsp:txXfrm>
    </dsp:sp>
    <dsp:sp modelId="{74BE0ADB-6336-415F-9DCE-A816E2F16C27}">
      <dsp:nvSpPr>
        <dsp:cNvPr id="0" name=""/>
        <dsp:cNvSpPr/>
      </dsp:nvSpPr>
      <dsp:spPr>
        <a:xfrm>
          <a:off x="3512560" y="3589234"/>
          <a:ext cx="2924513" cy="891976"/>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dirty="0" err="1">
              <a:solidFill>
                <a:schemeClr val="tx1"/>
              </a:solidFill>
            </a:rPr>
            <a:t>Favoriser</a:t>
          </a:r>
          <a:r>
            <a:rPr lang="en-US" sz="2000" kern="1200" baseline="0" dirty="0">
              <a:solidFill>
                <a:schemeClr val="tx1"/>
              </a:solidFill>
            </a:rPr>
            <a:t> </a:t>
          </a:r>
          <a:r>
            <a:rPr lang="en-US" sz="2000" kern="1200" baseline="0" dirty="0" err="1">
              <a:solidFill>
                <a:schemeClr val="tx1"/>
              </a:solidFill>
            </a:rPr>
            <a:t>l’adoption</a:t>
          </a:r>
          <a:endParaRPr lang="en-GB" sz="2000" kern="1200" dirty="0">
            <a:solidFill>
              <a:schemeClr val="tx1"/>
            </a:solidFill>
          </a:endParaRPr>
        </a:p>
      </dsp:txBody>
      <dsp:txXfrm>
        <a:off x="3512560" y="3589234"/>
        <a:ext cx="2924513" cy="891976"/>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a:t>
            </a:fld>
            <a:endParaRPr lang="en-US"/>
          </a:p>
        </p:txBody>
      </p:sp>
      <p:pic>
        <p:nvPicPr>
          <p:cNvPr id="10" name="Picture 9"/>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5285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10mn</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19</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2555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10mn</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22</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3820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10mn</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25</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72686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 most common challenges with BI, are t</a:t>
            </a:r>
            <a:r>
              <a:rPr lang="en-US" b="0" baseline="0" dirty="0"/>
              <a:t>hat </a:t>
            </a:r>
            <a:r>
              <a:rPr lang="en-US" b="0" kern="1200" dirty="0">
                <a:solidFill>
                  <a:schemeClr val="tx1">
                    <a:lumMod val="75000"/>
                    <a:lumOff val="25000"/>
                  </a:schemeClr>
                </a:solidFill>
                <a:ea typeface="Segoe UI" pitchFamily="34" charset="0"/>
                <a:cs typeface="Segoe UI" pitchFamily="34" charset="0"/>
              </a:rPr>
              <a:t>it can be difficult for senior leaders and business </a:t>
            </a:r>
            <a:r>
              <a:rPr lang="en-US" b="0" kern="1200" baseline="0" dirty="0">
                <a:solidFill>
                  <a:schemeClr val="tx1">
                    <a:lumMod val="75000"/>
                    <a:lumOff val="25000"/>
                  </a:schemeClr>
                </a:solidFill>
                <a:ea typeface="Segoe UI" pitchFamily="34" charset="0"/>
                <a:cs typeface="Segoe UI" pitchFamily="34" charset="0"/>
              </a:rPr>
              <a:t>users to </a:t>
            </a:r>
            <a:r>
              <a:rPr lang="en-US" b="0" kern="1200" dirty="0">
                <a:solidFill>
                  <a:schemeClr val="tx1">
                    <a:lumMod val="75000"/>
                    <a:lumOff val="25000"/>
                  </a:schemeClr>
                </a:solidFill>
                <a:ea typeface="Segoe UI" pitchFamily="34" charset="0"/>
                <a:cs typeface="Segoe UI" pitchFamily="34" charset="0"/>
              </a:rPr>
              <a:t>see a complete picture of the business. </a:t>
            </a:r>
          </a:p>
          <a:p>
            <a:r>
              <a:rPr lang="en-GB" b="1" dirty="0"/>
              <a:t>*CLICK*</a:t>
            </a:r>
          </a:p>
          <a:p>
            <a:pPr marR="0" algn="l" defTabSz="914400" rtl="0" eaLnBrk="1" fontAlgn="auto" latinLnBrk="0" hangingPunct="1">
              <a:lnSpc>
                <a:spcPct val="100000"/>
              </a:lnSpc>
              <a:spcBef>
                <a:spcPts val="0"/>
              </a:spcBef>
              <a:spcAft>
                <a:spcPts val="0"/>
              </a:spcAft>
              <a:buClrTx/>
              <a:buSzTx/>
              <a:tabLst/>
              <a:defRPr/>
            </a:pPr>
            <a:r>
              <a:rPr lang="en-US" b="0" baseline="0" dirty="0"/>
              <a:t>Managing multiple data sources can also be a challenge, especially with </a:t>
            </a:r>
            <a:r>
              <a:rPr lang="en-US" b="0" kern="1200" baseline="0" dirty="0">
                <a:solidFill>
                  <a:schemeClr val="tx1">
                    <a:lumMod val="75000"/>
                    <a:lumOff val="25000"/>
                  </a:schemeClr>
                </a:solidFill>
                <a:cs typeface="Segoe UI" pitchFamily="34" charset="0"/>
              </a:rPr>
              <a:t>d</a:t>
            </a:r>
            <a:r>
              <a:rPr lang="en-US" b="0" kern="1200" dirty="0">
                <a:solidFill>
                  <a:schemeClr val="tx1">
                    <a:lumMod val="75000"/>
                    <a:lumOff val="25000"/>
                  </a:schemeClr>
                </a:solidFill>
                <a:ea typeface="Segoe UI" pitchFamily="34" charset="0"/>
                <a:cs typeface="Segoe UI" pitchFamily="34" charset="0"/>
              </a:rPr>
              <a:t>ata residing in Line of Business Applications, SaaS solutions and other external locations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a:t>
            </a:r>
          </a:p>
          <a:p>
            <a:r>
              <a:rPr lang="en-US" b="0" baseline="0" dirty="0"/>
              <a:t>And the key challenge is to make the right data available to the right users at the right time. </a:t>
            </a:r>
            <a:r>
              <a:rPr lang="en-US" b="0" kern="1200" dirty="0">
                <a:solidFill>
                  <a:schemeClr val="tx1">
                    <a:lumMod val="75000"/>
                    <a:lumOff val="25000"/>
                  </a:schemeClr>
                </a:solidFill>
                <a:ea typeface="Segoe UI" pitchFamily="34" charset="0"/>
                <a:cs typeface="Segoe UI" pitchFamily="34" charset="0"/>
              </a:rPr>
              <a:t>Mobile business users need the latest operational data at their fingertips, no matter where they are or what device they’re using. Different roles have different needs and access levels, so a one-size-fits all solution doesn’t work.</a:t>
            </a:r>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5002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great way of addressing these challenges is to have a governance strategy in place. When we talk to our customers about BI for everyone, they are a bit cautious about it, because they’ve had experiences of managing uncontrolled proliferation of unsupported BI applications in the past, and this discussion helps us establish the fact that self-service BI success doesn’t happen automatically, it needs to be planned, and this can be done by developing a governance plan that </a:t>
            </a:r>
            <a:r>
              <a:rPr lang="en-US" baseline="0" dirty="0">
                <a:solidFill>
                  <a:schemeClr val="tx1"/>
                </a:solidFill>
              </a:rPr>
              <a:t>implements processes for data security, governance, auditing and data classification. </a:t>
            </a:r>
            <a:endParaRPr lang="en-GB" dirty="0">
              <a:solidFill>
                <a:schemeClr val="tx1"/>
              </a:solidFill>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once you have a governance strategy, it can help d</a:t>
            </a:r>
            <a:r>
              <a:rPr lang="en-US" baseline="0" dirty="0">
                <a:solidFill>
                  <a:schemeClr val="tx1"/>
                </a:solidFill>
              </a:rPr>
              <a:t>rive infrastructure and technology decisions, reduce risks, since both business and IT are involved and lead to increased user adoption. </a:t>
            </a:r>
            <a:endParaRPr lang="en-US" dirty="0"/>
          </a:p>
          <a:p>
            <a:endParaRPr lang="en-GB" dirty="0">
              <a:solidFill>
                <a:schemeClr val="tx1"/>
              </a:solidFill>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440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AF3B38E4-E7C7-4FDF-B5D5-4071E52103EB}" type="slidenum">
              <a:rPr lang="fr-CA" smtClean="0"/>
              <a:t>28</a:t>
            </a:fld>
            <a:endParaRPr lang="fr-CA"/>
          </a:p>
        </p:txBody>
      </p:sp>
    </p:spTree>
    <p:extLst>
      <p:ext uri="{BB962C8B-B14F-4D97-AF65-F5344CB8AC3E}">
        <p14:creationId xmlns:p14="http://schemas.microsoft.com/office/powerpoint/2010/main" val="2594345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thing about governance, is that if you don’t make decisions upfront, someone else will make those decisions later, and that may not be the best decision for your organisation.</a:t>
            </a:r>
          </a:p>
          <a:p>
            <a:endParaRPr lang="en-GB" dirty="0"/>
          </a:p>
          <a:p>
            <a:r>
              <a:rPr lang="en-GB" dirty="0"/>
              <a:t>Here are some examples of decisions that employees end up making if guidance or procedures are not in place:</a:t>
            </a:r>
          </a:p>
          <a:p>
            <a:endParaRPr lang="en-GB" dirty="0"/>
          </a:p>
          <a:p>
            <a:r>
              <a:rPr lang="en-GB" dirty="0"/>
              <a:t>Power BI service is hosted in the cloud, so it’s really important to provide guidance to employees, on which types of data can, and can’t be uploaded to the service, rather than letting people decide through intuition. </a:t>
            </a:r>
          </a:p>
          <a:p>
            <a:endParaRPr lang="en-GB" dirty="0"/>
          </a:p>
          <a:p>
            <a:r>
              <a:rPr lang="en-GB" dirty="0"/>
              <a:t>Power BI allows you to share data and reports with the entire organisation, however, if everyone starts doing that, then it’ll be difficult to identify meaningful information</a:t>
            </a:r>
          </a:p>
          <a:p>
            <a:endParaRPr lang="en-GB" dirty="0"/>
          </a:p>
          <a:p>
            <a:r>
              <a:rPr lang="en-GB" dirty="0"/>
              <a:t>You can also share data with external users via Power BI, however, it’s important to identify scenarios in which your employees would do that, and possibly control who can do this.</a:t>
            </a:r>
          </a:p>
          <a:p>
            <a:endParaRPr lang="en-GB" dirty="0"/>
          </a:p>
          <a:p>
            <a:r>
              <a:rPr lang="en-GB" dirty="0"/>
              <a:t>Publish to web is an interesting option. It’s a setting that’s on by default, so we’ve had some instances where people have used this option as a workaround for licensing or sharing and not realised that the reports get published to the public internet. </a:t>
            </a:r>
          </a:p>
          <a:p>
            <a:endParaRPr lang="en-GB" dirty="0"/>
          </a:p>
          <a:p>
            <a:r>
              <a:rPr lang="en-GB" dirty="0"/>
              <a:t>Some of our visuals share data with our partner firms, for example, your use of ArcGIS Maps for Power BI, is subject to </a:t>
            </a:r>
            <a:r>
              <a:rPr lang="en-GB" dirty="0" err="1"/>
              <a:t>Esri’s</a:t>
            </a:r>
            <a:r>
              <a:rPr lang="en-GB" dirty="0"/>
              <a:t> terms and privacy policy, and the data is shared with ESRI. This may or may not be important to you, but it’s worth knowing and making an informed decision, as the data may leave geographical boundaries when you use a partner service. The same could happen with any other custom visual, so vetting them for use in the organisation is advisable. </a:t>
            </a:r>
          </a:p>
          <a:p>
            <a:endParaRPr lang="en-GB" dirty="0"/>
          </a:p>
          <a:p>
            <a:r>
              <a:rPr lang="en-GB" dirty="0"/>
              <a:t>Audit logging is a great feature, and can help you backtrack activities to meet compliance requirements, however, you need to turn this feature on, in order to use it, as it’s off by default. </a:t>
            </a:r>
          </a:p>
          <a:p>
            <a:endParaRPr lang="en-GB" dirty="0"/>
          </a:p>
          <a:p>
            <a:r>
              <a:rPr lang="en-GB" dirty="0"/>
              <a:t>So I hope these examples help you understand that it is important to make governance decisions upfront, as every organisation is different and it’s really important to have a governance strategy that works best for the organisation.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6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225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US" dirty="0"/>
              <a:t>here are a number of areas of the business that should be involved, so they can provide their input into the Governance Strategy.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Management Review Committee can help to align the strategy to corporate principles and goals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Executive Management can help with aligning it to their future Vision and provide Funding to support this framework.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Business owners can provide strategic insight and direction for building BI solutions in their respective departments or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Architecture</a:t>
            </a:r>
            <a:r>
              <a:rPr lang="en-US" sz="1200" dirty="0"/>
              <a:t> Design committees can provide guidance on organizational patterns and best practices for data solutions.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BI Pros and IT can provide input on Security, Hosting, Operations and Support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ultimately solutions will largely be created by a number of Power Users, who will be responsible for the lifecycle of reporting and the creation of content, so their input can ensure the governance strategy will work for them.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794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talk about governance models we also need to consider which solutions require tight controls versus solutions that require less controls.</a:t>
            </a:r>
          </a:p>
          <a:p>
            <a:r>
              <a:rPr lang="en-GB" dirty="0"/>
              <a:t>Your Enterprise Data Warehouse or your Corporate KPIs or Scorecards will likely have tighter controls. They might have regulatory compliance and need to be monitored and audited. That is not something that you are going to release out for anybody to change, because you don’t want individuals to be able to update the data to make their KPIs look better. You wouldn’t want consultants controlling their own consultancy rates for example.</a:t>
            </a:r>
          </a:p>
          <a:p>
            <a:endParaRPr lang="en-GB" dirty="0"/>
          </a:p>
          <a:p>
            <a:r>
              <a:rPr lang="en-GB" dirty="0"/>
              <a:t>When we start looking at personal or project level reporting you can relax some of the controls and allow the individual teams to make decisions.</a:t>
            </a:r>
          </a:p>
          <a:p>
            <a:r>
              <a:rPr lang="en-GB" dirty="0"/>
              <a:t>The business should have the ability to connect to and mashup data. It might be their own project data or data that someone is investigating. For example a data scientist exploring data in a data lake or a business user visualising an Excel spreadsheet someone has sent them. If you are exploring data or trying to find new patterns you don’t want to have controls in place that limit this discovery.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0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4840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r>
              <a:rPr lang="en-US" dirty="0">
                <a:cs typeface="Segoe UI Light" panose="020B0502040204020203" pitchFamily="34" charset="0"/>
              </a:rPr>
              <a:t>Power BI is a very flexible set of tools that can be used for data preparation, data modeling, and/or report development activities. We see three primary approaches to delivery of Power BI solutions</a:t>
            </a:r>
          </a:p>
          <a:p>
            <a:endParaRPr lang="en-US" b="1" dirty="0">
              <a:cs typeface="Segoe UI Light" panose="020B0502040204020203" pitchFamily="34" charset="0"/>
            </a:endParaRPr>
          </a:p>
          <a:p>
            <a:pPr marL="171450" lvl="0" indent="-17145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Business-Led Self-Service BI</a:t>
            </a:r>
            <a:r>
              <a:rPr lang="en-US" b="1" dirty="0">
                <a:cs typeface="Segoe UI Light" panose="020B0502040204020203" pitchFamily="34" charset="0"/>
              </a:rPr>
              <a:t>:</a:t>
            </a:r>
            <a:r>
              <a:rPr lang="en-US" dirty="0">
                <a:cs typeface="Segoe UI Light" panose="020B0502040204020203" pitchFamily="34" charset="0"/>
              </a:rPr>
              <a:t> In this scenario, the business users have the most involvement and control. Although some governed data sources certainly may be utilized as part of the overall solution (which is encouraged), there very well may also be non-standard, non-governed data sources involved (such as industry statistics purchased from a third party) which allow for exploration of patterns that can go well beyond the data recorded in the corporate data warehouse. The critical difference here is that the business unit takes ownership and support for this type of solution.</a:t>
            </a:r>
          </a:p>
          <a:p>
            <a:pPr marL="171450" lvl="0" indent="-17145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IT-Managed Self-Service BI</a:t>
            </a:r>
            <a:r>
              <a:rPr lang="en-US" b="1" dirty="0">
                <a:cs typeface="Segoe UI Light" panose="020B0502040204020203" pitchFamily="34" charset="0"/>
              </a:rPr>
              <a:t>:</a:t>
            </a:r>
            <a:r>
              <a:rPr lang="en-US" dirty="0">
                <a:cs typeface="Segoe UI Light" panose="020B0502040204020203" pitchFamily="34" charset="0"/>
              </a:rPr>
              <a:t> In this scenario, business users utilize Power BI as a reporting layer over standardized and governed data sources. In this mode, IT produces and governs a data layer of high quality which adheres to conformed enterprise master data. At the same time, the business owns the reporting layer which may or may not adhere to the same development cycles and governance standards promoted by IT.</a:t>
            </a:r>
          </a:p>
          <a:p>
            <a:pPr marL="171450" lvl="0" indent="-17145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Corporate BI</a:t>
            </a:r>
            <a:r>
              <a:rPr lang="en-US" b="1" dirty="0">
                <a:cs typeface="Segoe UI Light" panose="020B0502040204020203" pitchFamily="34" charset="0"/>
              </a:rPr>
              <a:t>:</a:t>
            </a:r>
            <a:r>
              <a:rPr lang="en-US" dirty="0">
                <a:cs typeface="Segoe UI Light" panose="020B0502040204020203" pitchFamily="34" charset="0"/>
              </a:rPr>
              <a:t> This scenario is frequently referred to as ‘enterprise reporting’ or sometimes ‘canned reporting’ wherein IT has full ownership of the entire solution and releases reports for user consumption. </a:t>
            </a:r>
          </a:p>
          <a:p>
            <a:endParaRPr lang="en-US" dirty="0">
              <a:cs typeface="Segoe UI Light" panose="020B0502040204020203" pitchFamily="34" charset="0"/>
            </a:endParaRPr>
          </a:p>
          <a:p>
            <a:pPr lvl="0">
              <a:defRPr/>
            </a:pPr>
            <a:r>
              <a:rPr lang="en-US" sz="900" kern="1200" dirty="0">
                <a:solidFill>
                  <a:schemeClr val="tx1"/>
                </a:solidFill>
                <a:effectLst/>
                <a:latin typeface="Segoe UI Light" pitchFamily="34" charset="0"/>
                <a:ea typeface="+mn-ea"/>
                <a:cs typeface="+mn-cs"/>
              </a:rPr>
              <a:t>Each of the above scenarios can be employed concurrently, depending on the particular requirements and user base</a:t>
            </a:r>
            <a:r>
              <a:rPr lang="en-US" dirty="0">
                <a:cs typeface="Segoe UI Light" panose="020B0502040204020203" pitchFamily="34" charset="0"/>
              </a:rPr>
              <a:t>.</a:t>
            </a:r>
          </a:p>
          <a:p>
            <a:pPr lvl="0">
              <a:defRPr/>
            </a:pPr>
            <a:endParaRPr lang="en-US" dirty="0">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702798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 number of reasons that may initiate an ownership transfer from business-led to Corporate BI, such as:</a:t>
            </a:r>
          </a:p>
          <a:p>
            <a:pPr lvl="0"/>
            <a:r>
              <a:rPr lang="en-US" sz="1200" dirty="0"/>
              <a:t>Data can be centrally </a:t>
            </a:r>
            <a:r>
              <a:rPr lang="en-US" sz="1200" b="1" dirty="0"/>
              <a:t>refreshed</a:t>
            </a:r>
            <a:r>
              <a:rPr lang="en-US" sz="1200" dirty="0"/>
              <a:t>, often </a:t>
            </a:r>
            <a:r>
              <a:rPr lang="en-GB" sz="1200" dirty="0"/>
              <a:t>more frequently.</a:t>
            </a:r>
          </a:p>
          <a:p>
            <a:pPr lvl="0"/>
            <a:r>
              <a:rPr lang="en-US" sz="1200" dirty="0"/>
              <a:t>Data </a:t>
            </a:r>
            <a:r>
              <a:rPr lang="en-US" sz="1200" b="1" dirty="0"/>
              <a:t>size limits</a:t>
            </a:r>
            <a:r>
              <a:rPr lang="en-US" sz="1200" dirty="0"/>
              <a:t> are typically no longer a constraint. </a:t>
            </a:r>
            <a:endParaRPr lang="en-GB" sz="1200" dirty="0"/>
          </a:p>
          <a:p>
            <a:pPr lvl="0"/>
            <a:r>
              <a:rPr lang="en-US" sz="1200" dirty="0"/>
              <a:t>Additional </a:t>
            </a:r>
            <a:r>
              <a:rPr lang="en-US" sz="1200" b="1" dirty="0"/>
              <a:t>security</a:t>
            </a:r>
            <a:r>
              <a:rPr lang="en-US" sz="1200" dirty="0"/>
              <a:t> capabilities become available. </a:t>
            </a:r>
            <a:endParaRPr lang="en-GB" sz="1200" dirty="0"/>
          </a:p>
          <a:p>
            <a:pPr lvl="0"/>
            <a:r>
              <a:rPr lang="en-US" sz="1200" dirty="0"/>
              <a:t>The solution can receive formal IT </a:t>
            </a:r>
            <a:r>
              <a:rPr lang="en-US" sz="1200" b="1" dirty="0"/>
              <a:t>support</a:t>
            </a:r>
            <a:r>
              <a:rPr lang="en-US" sz="1200" dirty="0"/>
              <a:t> and fall under existing </a:t>
            </a:r>
            <a:r>
              <a:rPr lang="en-US" sz="1200" b="1" dirty="0"/>
              <a:t>SLAs</a:t>
            </a:r>
            <a:r>
              <a:rPr lang="en-US" sz="1200" dirty="0"/>
              <a:t>. </a:t>
            </a:r>
            <a:endParaRPr lang="en-GB" sz="1200" dirty="0"/>
          </a:p>
          <a:p>
            <a:pPr lvl="0"/>
            <a:r>
              <a:rPr lang="en-US" sz="1200" dirty="0"/>
              <a:t>It can also free up business users to continue exploring new data patterns, while maintaining other Power BI solutions which are not yet production-ready, or an ownership transfer to IT does not make sense from a cost or effort perspective.</a:t>
            </a:r>
            <a:endParaRPr lang="en-GB" sz="1200" dirty="0"/>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611202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that Power BI allows you to have a balanced approach. IT can continue to enhance the corporate warehouse by bringing new sources of data, while continuing to apply due diligence, to ensure that the data is accurate, and at the same time, Business users can access data that hasn’t yet been provisioned in the corporate warehouse directly, and blend it with the data from the corporate warehouse. In due course, IT can apply the due diligence and bring it into the warehouse as well.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816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3mn</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36</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5641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4008EB6-D09E-4580-8CD6-DDB14511944F}" type="slidenum">
              <a:rPr lang="en-US" smtClean="0"/>
              <a:t>40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7554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3mn</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4</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552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S’engager à délivrer un service c’est signer un contrat d’engagement avec votre client</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5</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87717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Ceci s’est déjà produit par le passé…</a:t>
            </a:r>
          </a:p>
          <a:p>
            <a:r>
              <a:rPr lang="fr-CA" dirty="0"/>
              <a:t>Chiffriers Excel devenus très sensibles</a:t>
            </a:r>
          </a:p>
          <a:p>
            <a:r>
              <a:rPr lang="fr-CA" dirty="0"/>
              <a:t>Bases de données Access critiques</a:t>
            </a:r>
          </a:p>
          <a:p>
            <a:endParaRPr lang="fr-CA" dirty="0"/>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7</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35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10mn</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8</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63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9</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6115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10mn</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14</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315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Les utilisateurs refuse de comprendre la gouvernance car:</a:t>
            </a:r>
          </a:p>
          <a:p>
            <a:pPr marL="228600" indent="-228600">
              <a:buAutoNum type="arabicPeriod"/>
            </a:pPr>
            <a:r>
              <a:rPr lang="fr-CA" dirty="0"/>
              <a:t>Elle semble trop complexe</a:t>
            </a:r>
          </a:p>
          <a:p>
            <a:pPr marL="228600" indent="-228600">
              <a:buAutoNum type="arabicPeriod"/>
            </a:pPr>
            <a:r>
              <a:rPr lang="fr-CA" dirty="0"/>
              <a:t>Il pensent ne pas comprendre les outils</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t>16</a:t>
            </a:fld>
            <a:endParaRPr lang="en-US" dirty="0"/>
          </a:p>
        </p:txBody>
      </p:sp>
      <p:sp>
        <p:nvSpPr>
          <p:cNvPr id="5" name="Espace réservé de l'en-tête 4"/>
          <p:cNvSpPr>
            <a:spLocks noGrp="1"/>
          </p:cNvSpPr>
          <p:nvPr>
            <p:ph type="hdr" sz="quarter"/>
          </p:nvPr>
        </p:nvSpPr>
        <p:spPr/>
        <p:txBody>
          <a:bodyPr/>
          <a:lstStyle/>
          <a:p>
            <a:r>
              <a:rPr lang="en-US"/>
              <a:t>Microsoft SharePoint Server 2013</a:t>
            </a:r>
            <a:endParaRPr lang="en-US" dirty="0"/>
          </a:p>
        </p:txBody>
      </p:sp>
      <p:sp>
        <p:nvSpPr>
          <p:cNvPr id="6" name="Espace réservé du pied de page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56478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gif"/><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6.emf"/><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6.emf"/><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1028" name="Picture 4" descr="https://medias.momentfactory.com/2016/08/DSC_1019-WS.jpg">
            <a:extLst>
              <a:ext uri="{FF2B5EF4-FFF2-40B4-BE49-F238E27FC236}">
                <a16:creationId xmlns:a16="http://schemas.microsoft.com/office/drawing/2014/main" id="{5765E241-C686-4B43-9024-4B9DF1F20AFD}"/>
              </a:ext>
            </a:extLst>
          </p:cNvPr>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a:stretch/>
        </p:blipFill>
        <p:spPr bwMode="auto">
          <a:xfrm>
            <a:off x="-1562" y="0"/>
            <a:ext cx="121903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6"/>
          <p:cNvSpPr>
            <a:spLocks noGrp="1"/>
          </p:cNvSpPr>
          <p:nvPr>
            <p:ph type="title" hasCustomPrompt="1"/>
          </p:nvPr>
        </p:nvSpPr>
        <p:spPr>
          <a:xfrm>
            <a:off x="-1" y="2029522"/>
            <a:ext cx="8615364" cy="1628018"/>
          </a:xfrm>
          <a:solidFill>
            <a:schemeClr val="bg1">
              <a:lumMod val="95000"/>
              <a:alpha val="80000"/>
            </a:schemeClr>
          </a:solidFill>
          <a:ln>
            <a:noFill/>
          </a:ln>
        </p:spPr>
        <p:txBody>
          <a:bodyPr vert="horz" lIns="182880" tIns="137160" rIns="183600" bIns="45720" rtlCol="0" anchor="ctr" anchorCtr="0">
            <a:normAutofit/>
          </a:bodyPr>
          <a:lstStyle>
            <a:lvl1pPr>
              <a:defRPr sz="4000">
                <a:solidFill>
                  <a:schemeClr val="accent4">
                    <a:lumMod val="75000"/>
                  </a:schemeClr>
                </a:solidFill>
              </a:defRPr>
            </a:lvl1pPr>
          </a:lstStyle>
          <a:p>
            <a:pPr defTabSz="914400"/>
            <a:r>
              <a:rPr lang="en-US" dirty="0" err="1"/>
              <a:t>Titre</a:t>
            </a:r>
            <a:r>
              <a:rPr lang="en-US" dirty="0"/>
              <a:t> de la session</a:t>
            </a:r>
            <a:endParaRPr lang="en-US" sz="2670" dirty="0">
              <a:solidFill>
                <a:srgbClr val="333333"/>
              </a:solidFill>
              <a:ea typeface="+mj-ea"/>
            </a:endParaRPr>
          </a:p>
        </p:txBody>
      </p:sp>
      <p:sp>
        <p:nvSpPr>
          <p:cNvPr id="5" name="Text Placeholder 9"/>
          <p:cNvSpPr>
            <a:spLocks noGrp="1"/>
          </p:cNvSpPr>
          <p:nvPr>
            <p:ph type="body" sz="quarter" idx="16" hasCustomPrompt="1"/>
          </p:nvPr>
        </p:nvSpPr>
        <p:spPr>
          <a:xfrm>
            <a:off x="0" y="3656723"/>
            <a:ext cx="5486400" cy="434265"/>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solidFill>
                  <a:srgbClr val="333333"/>
                </a:solidFill>
                <a:latin typeface="+mj-lt"/>
              </a:defRPr>
            </a:lvl2pPr>
          </a:lstStyle>
          <a:p>
            <a:pPr lvl="1"/>
            <a:r>
              <a:rPr lang="en-US" dirty="0"/>
              <a:t>Nom du </a:t>
            </a:r>
            <a:r>
              <a:rPr lang="en-US" dirty="0" err="1"/>
              <a:t>conférencier</a:t>
            </a:r>
            <a:endParaRPr lang="en-US" dirty="0"/>
          </a:p>
        </p:txBody>
      </p:sp>
      <p:sp>
        <p:nvSpPr>
          <p:cNvPr id="6" name="Text Placeholder 9"/>
          <p:cNvSpPr txBox="1">
            <a:spLocks/>
          </p:cNvSpPr>
          <p:nvPr userDrawn="1"/>
        </p:nvSpPr>
        <p:spPr>
          <a:xfrm>
            <a:off x="8615362" y="2029522"/>
            <a:ext cx="3590651" cy="1627200"/>
          </a:xfrm>
          <a:prstGeom prst="rect">
            <a:avLst/>
          </a:prstGeom>
          <a:solidFill>
            <a:schemeClr val="accent4">
              <a:lumMod val="75000"/>
              <a:alpha val="80000"/>
            </a:schemeClr>
          </a:solidFill>
        </p:spPr>
        <p:txBody>
          <a:bodyPr vert="horz" lIns="182880" tIns="137160"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13" name="TextBox 12"/>
          <p:cNvSpPr txBox="1">
            <a:spLocks/>
          </p:cNvSpPr>
          <p:nvPr userDrawn="1"/>
        </p:nvSpPr>
        <p:spPr>
          <a:xfrm>
            <a:off x="-781" y="4469607"/>
            <a:ext cx="5486400" cy="778667"/>
          </a:xfrm>
          <a:prstGeom prst="rect">
            <a:avLst/>
          </a:prstGeom>
          <a:solidFill>
            <a:schemeClr val="bg1">
              <a:lumMod val="95000"/>
              <a:alpha val="80000"/>
            </a:schemeClr>
          </a:solidFill>
          <a:ln>
            <a:noFill/>
          </a:ln>
        </p:spPr>
        <p:txBody>
          <a:bodyPr wrap="square" lIns="0" tIns="0" rIns="0" bIns="0" rtlCol="0" anchor="ctr">
            <a:noAutofit/>
          </a:bodyPr>
          <a:lstStyle/>
          <a:p>
            <a:pPr marL="182880" marR="0" lvl="0" indent="0" algn="l" defTabSz="914363" rtl="0" eaLnBrk="1" fontAlgn="auto" latinLnBrk="0" hangingPunct="1">
              <a:lnSpc>
                <a:spcPct val="90000"/>
              </a:lnSpc>
              <a:spcBef>
                <a:spcPct val="20000"/>
              </a:spcBef>
              <a:spcAft>
                <a:spcPts val="0"/>
              </a:spcAft>
              <a:buClrTx/>
              <a:buSzPct val="80000"/>
              <a:buFont typeface="Arial" pitchFamily="34" charset="0"/>
              <a:buNone/>
              <a:tabLst/>
            </a:pPr>
            <a:r>
              <a:rPr lang="en-US" sz="2400" kern="1200" spc="-70" baseline="0" dirty="0">
                <a:solidFill>
                  <a:srgbClr val="333333"/>
                </a:solidFill>
                <a:latin typeface="+mj-lt"/>
                <a:ea typeface="+mn-ea"/>
                <a:cs typeface="+mn-cs"/>
              </a:rPr>
              <a:t>14 mars 2019</a:t>
            </a:r>
          </a:p>
        </p:txBody>
      </p:sp>
      <p:sp>
        <p:nvSpPr>
          <p:cNvPr id="16" name="Text Placeholder 9"/>
          <p:cNvSpPr>
            <a:spLocks noGrp="1"/>
          </p:cNvSpPr>
          <p:nvPr>
            <p:ph type="body" sz="quarter" idx="17" hasCustomPrompt="1"/>
          </p:nvPr>
        </p:nvSpPr>
        <p:spPr>
          <a:xfrm>
            <a:off x="0" y="4090988"/>
            <a:ext cx="5486400" cy="378620"/>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solidFill>
                  <a:srgbClr val="333333"/>
                </a:solidFill>
                <a:latin typeface="+mj-lt"/>
              </a:defRPr>
            </a:lvl2pPr>
          </a:lstStyle>
          <a:p>
            <a:pPr lvl="1"/>
            <a:r>
              <a:rPr lang="en-US" dirty="0" err="1"/>
              <a:t>Titre</a:t>
            </a:r>
            <a:r>
              <a:rPr lang="en-US" dirty="0"/>
              <a:t> du </a:t>
            </a:r>
            <a:r>
              <a:rPr lang="en-US" dirty="0" err="1"/>
              <a:t>conférencier</a:t>
            </a:r>
            <a:endParaRPr lang="en-US" dirty="0"/>
          </a:p>
        </p:txBody>
      </p:sp>
      <p:pic>
        <p:nvPicPr>
          <p:cNvPr id="2" name="Picture 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017378" y="2142469"/>
            <a:ext cx="2865198" cy="1401306"/>
          </a:xfrm>
          <a:prstGeom prst="rect">
            <a:avLst/>
          </a:prstGeom>
        </p:spPr>
      </p:pic>
    </p:spTree>
    <p:extLst>
      <p:ext uri="{BB962C8B-B14F-4D97-AF65-F5344CB8AC3E}">
        <p14:creationId xmlns:p14="http://schemas.microsoft.com/office/powerpoint/2010/main" val="2286702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08713" y="0"/>
            <a:ext cx="5980112" cy="6858000"/>
          </a:xfrm>
        </p:spPr>
        <p:txBody>
          <a:bodyPr lIns="182880" anchor="ctr"/>
          <a:lstStyle>
            <a:lvl1pPr marL="0" indent="0" algn="l">
              <a:buNone/>
              <a:defRPr/>
            </a:lvl1pPr>
          </a:lstStyle>
          <a:p>
            <a:r>
              <a:rPr lang="fr-FR"/>
              <a:t>Cliquez sur l'icône pour ajouter une image</a:t>
            </a:r>
            <a:endParaRPr lang="en-US" dirty="0"/>
          </a:p>
        </p:txBody>
      </p:sp>
      <p:sp>
        <p:nvSpPr>
          <p:cNvPr id="6" name="Rectangle 5"/>
          <p:cNvSpPr/>
          <p:nvPr userDrawn="1"/>
        </p:nvSpPr>
        <p:spPr bwMode="white">
          <a:xfrm>
            <a:off x="-1" y="-1"/>
            <a:ext cx="6276975" cy="685800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699" y="2734985"/>
            <a:ext cx="5444165"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fr-FR"/>
              <a:t>Cliquez pour modifier les styles du texte du masque</a:t>
            </a:r>
          </a:p>
        </p:txBody>
      </p:sp>
      <p:sp>
        <p:nvSpPr>
          <p:cNvPr id="8" name="Text Placeholder 2"/>
          <p:cNvSpPr>
            <a:spLocks noGrp="1"/>
          </p:cNvSpPr>
          <p:nvPr>
            <p:ph type="body" idx="15" hasCustomPrompt="1"/>
          </p:nvPr>
        </p:nvSpPr>
        <p:spPr>
          <a:xfrm>
            <a:off x="518966" y="1447801"/>
            <a:ext cx="5433533" cy="1107996"/>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Tree>
    <p:extLst>
      <p:ext uri="{BB962C8B-B14F-4D97-AF65-F5344CB8AC3E}">
        <p14:creationId xmlns:p14="http://schemas.microsoft.com/office/powerpoint/2010/main" val="2692672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5501" y="-1"/>
            <a:ext cx="6283324" cy="685800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42154" y="1447800"/>
            <a:ext cx="5433533" cy="1107996"/>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7" name="Content Placeholder 5"/>
          <p:cNvSpPr>
            <a:spLocks noGrp="1"/>
          </p:cNvSpPr>
          <p:nvPr>
            <p:ph sz="quarter" idx="4"/>
          </p:nvPr>
        </p:nvSpPr>
        <p:spPr>
          <a:xfrm>
            <a:off x="266437" y="1447800"/>
            <a:ext cx="5484740"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fr-FR"/>
              <a:t>Cliquez pour modifier les styles du texte du masque</a:t>
            </a:r>
          </a:p>
        </p:txBody>
      </p:sp>
    </p:spTree>
    <p:extLst>
      <p:ext uri="{BB962C8B-B14F-4D97-AF65-F5344CB8AC3E}">
        <p14:creationId xmlns:p14="http://schemas.microsoft.com/office/powerpoint/2010/main" val="1652998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5501" y="-1"/>
            <a:ext cx="6283324" cy="685800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fr-FR"/>
              <a:t>Cliquez pour modifier les styles du texte du masque</a:t>
            </a:r>
          </a:p>
        </p:txBody>
      </p:sp>
      <p:sp>
        <p:nvSpPr>
          <p:cNvPr id="4" name="Picture Placeholder 3"/>
          <p:cNvSpPr>
            <a:spLocks noGrp="1"/>
          </p:cNvSpPr>
          <p:nvPr>
            <p:ph type="pic" sz="quarter" idx="14"/>
          </p:nvPr>
        </p:nvSpPr>
        <p:spPr>
          <a:xfrm>
            <a:off x="0" y="0"/>
            <a:ext cx="5967413" cy="6858000"/>
          </a:xfrm>
        </p:spPr>
        <p:txBody>
          <a:bodyPr lIns="182880" anchor="ctr"/>
          <a:lstStyle>
            <a:lvl1pPr marL="0" indent="0" algn="l">
              <a:buNone/>
              <a:defRPr/>
            </a:lvl1pPr>
          </a:lstStyle>
          <a:p>
            <a:r>
              <a:rPr lang="fr-FR"/>
              <a:t>Cliquez sur l'icône pour ajouter une image</a:t>
            </a:r>
            <a:endParaRPr lang="en-US" dirty="0"/>
          </a:p>
        </p:txBody>
      </p:sp>
    </p:spTree>
    <p:extLst>
      <p:ext uri="{BB962C8B-B14F-4D97-AF65-F5344CB8AC3E}">
        <p14:creationId xmlns:p14="http://schemas.microsoft.com/office/powerpoint/2010/main" val="2795969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a:lstStyle>
            <a:lvl1pPr>
              <a:defRPr baseline="0">
                <a:solidFill>
                  <a:schemeClr val="accent4">
                    <a:lumMod val="75000"/>
                  </a:schemeClr>
                </a:solidFill>
              </a:defRPr>
            </a:lvl1pPr>
          </a:lstStyle>
          <a:p>
            <a:r>
              <a:rPr lang="en-US" dirty="0" err="1"/>
              <a:t>Diapositive</a:t>
            </a:r>
            <a:r>
              <a:rPr lang="en-US" dirty="0"/>
              <a:t> pour du code</a:t>
            </a:r>
          </a:p>
        </p:txBody>
      </p:sp>
      <p:sp>
        <p:nvSpPr>
          <p:cNvPr id="5" name="Text Placeholder 4"/>
          <p:cNvSpPr>
            <a:spLocks noGrp="1"/>
          </p:cNvSpPr>
          <p:nvPr>
            <p:ph type="body" sz="quarter" idx="10"/>
          </p:nvPr>
        </p:nvSpPr>
        <p:spPr>
          <a:xfrm>
            <a:off x="518318" y="1447800"/>
            <a:ext cx="11152188"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5" name="TextBox 4"/>
          <p:cNvSpPr txBox="1"/>
          <p:nvPr userDrawn="1"/>
        </p:nvSpPr>
        <p:spPr>
          <a:xfrm>
            <a:off x="514350" y="153470"/>
            <a:ext cx="11153775" cy="830997"/>
          </a:xfrm>
          <a:prstGeom prst="rect">
            <a:avLst/>
          </a:prstGeom>
          <a:noFill/>
        </p:spPr>
        <p:txBody>
          <a:bodyPr wrap="square" lIns="0" tIns="0" rIns="0" bIns="0" rtlCol="0">
            <a:spAutoFit/>
          </a:bodyPr>
          <a:lstStyle/>
          <a:p>
            <a:r>
              <a:rPr lang="fr-CA" sz="5400" spc="-70" noProof="0" dirty="0">
                <a:solidFill>
                  <a:srgbClr val="3F5983"/>
                </a:solidFill>
                <a:latin typeface="+mj-lt"/>
              </a:rPr>
              <a:t>Merci à nos commanditaires !</a:t>
            </a:r>
          </a:p>
        </p:txBody>
      </p:sp>
      <p:pic>
        <p:nvPicPr>
          <p:cNvPr id="21" name="Picture 20" descr="sharepointquebec.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694470" y="1199045"/>
            <a:ext cx="2793534" cy="1488985"/>
          </a:xfrm>
          <a:prstGeom prst="rect">
            <a:avLst/>
          </a:prstGeom>
        </p:spPr>
      </p:pic>
      <p:pic>
        <p:nvPicPr>
          <p:cNvPr id="3" name="Image 2">
            <a:extLst>
              <a:ext uri="{FF2B5EF4-FFF2-40B4-BE49-F238E27FC236}">
                <a16:creationId xmlns:a16="http://schemas.microsoft.com/office/drawing/2014/main" id="{A29F338A-C06F-4102-BE20-A3A6FA569C0F}"/>
              </a:ext>
            </a:extLst>
          </p:cNvPr>
          <p:cNvPicPr>
            <a:picLocks noChangeAspect="1"/>
          </p:cNvPicPr>
          <p:nvPr userDrawn="1"/>
        </p:nvPicPr>
        <p:blipFill>
          <a:blip r:embed="rId3"/>
          <a:stretch>
            <a:fillRect/>
          </a:stretch>
        </p:blipFill>
        <p:spPr>
          <a:xfrm>
            <a:off x="7927224" y="2779757"/>
            <a:ext cx="2206756" cy="1889764"/>
          </a:xfrm>
          <a:prstGeom prst="rect">
            <a:avLst/>
          </a:prstGeom>
        </p:spPr>
      </p:pic>
      <p:pic>
        <p:nvPicPr>
          <p:cNvPr id="6" name="Image 5" descr="Une image contenant objet&#10;&#10;Description générée automatiquement">
            <a:extLst>
              <a:ext uri="{FF2B5EF4-FFF2-40B4-BE49-F238E27FC236}">
                <a16:creationId xmlns:a16="http://schemas.microsoft.com/office/drawing/2014/main" id="{AAA931BC-1C6A-43C7-803C-40A012237EF8}"/>
              </a:ext>
            </a:extLst>
          </p:cNvPr>
          <p:cNvPicPr>
            <a:picLocks noChangeAspect="1"/>
          </p:cNvPicPr>
          <p:nvPr userDrawn="1"/>
        </p:nvPicPr>
        <p:blipFill>
          <a:blip r:embed="rId4"/>
          <a:stretch>
            <a:fillRect/>
          </a:stretch>
        </p:blipFill>
        <p:spPr>
          <a:xfrm>
            <a:off x="1836970" y="2938827"/>
            <a:ext cx="2857500" cy="1571625"/>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E8BDBD23-B49C-4618-B930-88F408218B4D}"/>
              </a:ext>
            </a:extLst>
          </p:cNvPr>
          <p:cNvPicPr>
            <a:picLocks noChangeAspect="1"/>
          </p:cNvPicPr>
          <p:nvPr userDrawn="1"/>
        </p:nvPicPr>
        <p:blipFill>
          <a:blip r:embed="rId5"/>
          <a:stretch>
            <a:fillRect/>
          </a:stretch>
        </p:blipFill>
        <p:spPr>
          <a:xfrm>
            <a:off x="5482976" y="4811965"/>
            <a:ext cx="1216522" cy="1487198"/>
          </a:xfrm>
          <a:prstGeom prst="rect">
            <a:avLst/>
          </a:prstGeom>
        </p:spPr>
      </p:pic>
    </p:spTree>
    <p:extLst>
      <p:ext uri="{BB962C8B-B14F-4D97-AF65-F5344CB8AC3E}">
        <p14:creationId xmlns:p14="http://schemas.microsoft.com/office/powerpoint/2010/main" val="3346281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2815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rePi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33252"/>
            <a:ext cx="12192002" cy="6425751"/>
          </a:xfrm>
          <a:prstGeom prst="rect">
            <a:avLst/>
          </a:prstGeom>
        </p:spPr>
      </p:pic>
      <p:sp>
        <p:nvSpPr>
          <p:cNvPr id="8" name="TextBox 2">
            <a:extLst>
              <a:ext uri="{FF2B5EF4-FFF2-40B4-BE49-F238E27FC236}">
                <a16:creationId xmlns:a16="http://schemas.microsoft.com/office/drawing/2014/main" id="{B0BC394D-80EA-45ED-BB19-97CCEFCE222E}"/>
              </a:ext>
            </a:extLst>
          </p:cNvPr>
          <p:cNvSpPr txBox="1">
            <a:spLocks/>
          </p:cNvSpPr>
          <p:nvPr userDrawn="1"/>
        </p:nvSpPr>
        <p:spPr>
          <a:xfrm>
            <a:off x="292608" y="292608"/>
            <a:ext cx="4296017" cy="5833872"/>
          </a:xfrm>
          <a:prstGeom prst="rect">
            <a:avLst/>
          </a:prstGeom>
          <a:solidFill>
            <a:schemeClr val="tx1">
              <a:alpha val="75000"/>
            </a:schemeClr>
          </a:solidFill>
        </p:spPr>
        <p:txBody>
          <a:bodyPr wrap="square" lIns="0" tIns="0" rIns="0" bIns="0" rtlCol="0">
            <a:noAutofit/>
          </a:bodyPr>
          <a:lstStyle/>
          <a:p>
            <a:pPr algn="l"/>
            <a:endParaRPr lang="en-US" sz="4400" spc="-70" baseline="0" dirty="0">
              <a:solidFill>
                <a:schemeClr val="bg1"/>
              </a:solidFill>
              <a:latin typeface="+mj-lt"/>
            </a:endParaRPr>
          </a:p>
          <a:p>
            <a:pPr algn="l"/>
            <a:endParaRPr lang="en-US" sz="4400" spc="-70" baseline="0" dirty="0">
              <a:solidFill>
                <a:schemeClr val="bg1"/>
              </a:solidFill>
              <a:latin typeface="+mj-lt"/>
            </a:endParaRPr>
          </a:p>
          <a:p>
            <a:pPr algn="l"/>
            <a:endParaRPr lang="en-US" sz="4400" spc="-70" baseline="0" dirty="0">
              <a:solidFill>
                <a:schemeClr val="bg1"/>
              </a:solidFill>
              <a:latin typeface="+mj-lt"/>
            </a:endParaRPr>
          </a:p>
          <a:p>
            <a:pPr algn="l"/>
            <a:endParaRPr lang="en-US" sz="4400" spc="-70" baseline="0" dirty="0">
              <a:solidFill>
                <a:schemeClr val="bg1"/>
              </a:solidFill>
              <a:latin typeface="+mj-lt"/>
            </a:endParaRPr>
          </a:p>
          <a:p>
            <a:pPr algn="l"/>
            <a:endParaRPr lang="en-US" sz="4400" spc="-70" baseline="0" dirty="0">
              <a:solidFill>
                <a:schemeClr val="bg1"/>
              </a:solidFill>
              <a:latin typeface="+mj-lt"/>
            </a:endParaRPr>
          </a:p>
          <a:p>
            <a:pPr algn="l"/>
            <a:r>
              <a:rPr lang="en-US" sz="4400" spc="-70" baseline="0" dirty="0">
                <a:solidFill>
                  <a:schemeClr val="bg1"/>
                </a:solidFill>
                <a:latin typeface="+mj-lt"/>
              </a:rPr>
              <a:t>	</a:t>
            </a:r>
            <a:r>
              <a:rPr lang="en-US" sz="3600" spc="-70" baseline="0" dirty="0">
                <a:solidFill>
                  <a:schemeClr val="bg1"/>
                </a:solidFill>
                <a:latin typeface="+mj-lt"/>
              </a:rPr>
              <a:t>17h00</a:t>
            </a:r>
          </a:p>
          <a:p>
            <a:pPr algn="l"/>
            <a:endParaRPr lang="en-US" sz="1400" spc="-70" baseline="0" dirty="0">
              <a:solidFill>
                <a:schemeClr val="bg1"/>
              </a:solidFill>
              <a:latin typeface="+mj-lt"/>
            </a:endParaRPr>
          </a:p>
          <a:p>
            <a:pPr algn="l"/>
            <a:r>
              <a:rPr lang="en-US" sz="3600" spc="-70" baseline="0" dirty="0">
                <a:solidFill>
                  <a:schemeClr val="bg1"/>
                </a:solidFill>
                <a:latin typeface="+mj-lt"/>
              </a:rPr>
              <a:t>	</a:t>
            </a:r>
            <a:r>
              <a:rPr lang="en-CA" sz="3600" spc="-70" baseline="0" dirty="0">
                <a:solidFill>
                  <a:schemeClr val="bg1"/>
                </a:solidFill>
                <a:latin typeface="+mj-lt"/>
              </a:rPr>
              <a:t>1627 St-Denis</a:t>
            </a:r>
            <a:endParaRPr lang="en-US" sz="1800" spc="-70" baseline="0" dirty="0">
              <a:gradFill>
                <a:gsLst>
                  <a:gs pos="2917">
                    <a:schemeClr val="bg2"/>
                  </a:gs>
                  <a:gs pos="95000">
                    <a:schemeClr val="bg2"/>
                  </a:gs>
                </a:gsLst>
                <a:lin ang="5400000" scaled="0"/>
              </a:gradFill>
            </a:endParaRPr>
          </a:p>
        </p:txBody>
      </p:sp>
      <p:pic>
        <p:nvPicPr>
          <p:cNvPr id="12" name="Picture 2" descr="Lâimage contient peut-ÃªtreÂ : intÃ©rieur">
            <a:extLst>
              <a:ext uri="{FF2B5EF4-FFF2-40B4-BE49-F238E27FC236}">
                <a16:creationId xmlns:a16="http://schemas.microsoft.com/office/drawing/2014/main" id="{C9CD048F-7157-461D-91DA-5B26BB3F0324}"/>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855" t="903" r="999" b="754"/>
          <a:stretch/>
        </p:blipFill>
        <p:spPr bwMode="auto">
          <a:xfrm>
            <a:off x="901471" y="488858"/>
            <a:ext cx="3078290" cy="29401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470033" y="3744381"/>
            <a:ext cx="590549" cy="590549"/>
          </a:xfrm>
          <a:prstGeom prst="rect">
            <a:avLst/>
          </a:prstGeom>
        </p:spPr>
      </p:pic>
      <p:pic>
        <p:nvPicPr>
          <p:cNvPr id="7" name="Picture 6"/>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470032" y="4512762"/>
            <a:ext cx="590549" cy="590549"/>
          </a:xfrm>
          <a:prstGeom prst="rect">
            <a:avLst/>
          </a:prstGeom>
        </p:spPr>
      </p:pic>
      <p:pic>
        <p:nvPicPr>
          <p:cNvPr id="10" name="Picture 9">
            <a:extLst>
              <a:ext uri="{FF2B5EF4-FFF2-40B4-BE49-F238E27FC236}">
                <a16:creationId xmlns:a16="http://schemas.microsoft.com/office/drawing/2014/main" id="{B4F8A197-F948-491A-962B-56522145296B}"/>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6004878" y="305186"/>
            <a:ext cx="4770870" cy="5830003"/>
          </a:xfrm>
          <a:prstGeom prst="rect">
            <a:avLst/>
          </a:prstGeom>
        </p:spPr>
      </p:pic>
    </p:spTree>
    <p:extLst>
      <p:ext uri="{BB962C8B-B14F-4D97-AF65-F5344CB8AC3E}">
        <p14:creationId xmlns:p14="http://schemas.microsoft.com/office/powerpoint/2010/main" val="3567802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55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148243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4" y="993"/>
            <a:ext cx="5229176"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1990"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57" y="2249714"/>
            <a:ext cx="4928130" cy="2358572"/>
          </a:xfrm>
        </p:spPr>
        <p:txBody>
          <a:bodyPr/>
          <a:lstStyle>
            <a:lvl1pPr>
              <a:defRPr lang="en-US" sz="5498"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3487" y="562220"/>
            <a:ext cx="4979107" cy="1988108"/>
          </a:xfrm>
        </p:spPr>
        <p:txBody>
          <a:bodyPr wrap="square">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9779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0494" b="41"/>
          <a:stretch/>
        </p:blipFill>
        <p:spPr>
          <a:xfrm>
            <a:off x="1" y="-1"/>
            <a:ext cx="12188202" cy="5646494"/>
          </a:xfrm>
          <a:prstGeom prst="rect">
            <a:avLst/>
          </a:prstGeom>
        </p:spPr>
      </p:pic>
      <p:sp>
        <p:nvSpPr>
          <p:cNvPr id="10" name="Rectangle 9"/>
          <p:cNvSpPr/>
          <p:nvPr userDrawn="1"/>
        </p:nvSpPr>
        <p:spPr bwMode="gray">
          <a:xfrm>
            <a:off x="1" y="5646494"/>
            <a:ext cx="12188202"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a:stretch>
            <a:fillRect/>
          </a:stretch>
        </p:blipFill>
        <p:spPr>
          <a:xfrm>
            <a:off x="453074" y="6087890"/>
            <a:ext cx="1427416" cy="304828"/>
          </a:xfrm>
          <a:prstGeom prst="rect">
            <a:avLst/>
          </a:prstGeom>
        </p:spPr>
      </p:pic>
      <p:pic>
        <p:nvPicPr>
          <p:cNvPr id="16" name="Picture 1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4" name="Rectangle 3"/>
          <p:cNvSpPr/>
          <p:nvPr userDrawn="1"/>
        </p:nvSpPr>
        <p:spPr bwMode="auto">
          <a:xfrm>
            <a:off x="0" y="-1"/>
            <a:ext cx="12188825" cy="5646494"/>
          </a:xfrm>
          <a:prstGeom prst="rect">
            <a:avLst/>
          </a:prstGeom>
          <a:solidFill>
            <a:schemeClr val="accent1">
              <a:alpha val="6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8" name="Title 1"/>
          <p:cNvSpPr>
            <a:spLocks noGrp="1"/>
          </p:cNvSpPr>
          <p:nvPr>
            <p:ph type="title" hasCustomPrompt="1"/>
          </p:nvPr>
        </p:nvSpPr>
        <p:spPr bwMode="white">
          <a:xfrm>
            <a:off x="1613487" y="2607161"/>
            <a:ext cx="8961851" cy="1273555"/>
          </a:xfrm>
          <a:noFill/>
        </p:spPr>
        <p:txBody>
          <a:bodyPr lIns="146304" tIns="91440" rIns="146304" bIns="91440" anchor="t" anchorCtr="0"/>
          <a:lstStyle>
            <a:lvl1pPr algn="ctr">
              <a:defRPr sz="4704" b="1" spc="-98" baseline="0">
                <a:gradFill>
                  <a:gsLst>
                    <a:gs pos="100000">
                      <a:schemeClr val="tx2"/>
                    </a:gs>
                    <a:gs pos="0">
                      <a:schemeClr val="tx2"/>
                    </a:gs>
                  </a:gsLst>
                  <a:lin ang="5400000" scaled="0"/>
                </a:gradFill>
                <a:latin typeface="+mn-lt"/>
              </a:defRPr>
            </a:lvl1pPr>
          </a:lstStyle>
          <a:p>
            <a:r>
              <a:rPr lang="en-US"/>
              <a:t>Presentation title</a:t>
            </a:r>
          </a:p>
        </p:txBody>
      </p:sp>
      <p:sp>
        <p:nvSpPr>
          <p:cNvPr id="9" name="Text Placeholder 4"/>
          <p:cNvSpPr>
            <a:spLocks noGrp="1"/>
          </p:cNvSpPr>
          <p:nvPr>
            <p:ph type="body" sz="quarter" idx="12" hasCustomPrompt="1"/>
          </p:nvPr>
        </p:nvSpPr>
        <p:spPr bwMode="white">
          <a:xfrm>
            <a:off x="2509679" y="4101413"/>
            <a:ext cx="7169469" cy="1132160"/>
          </a:xfrm>
          <a:noFill/>
        </p:spPr>
        <p:txBody>
          <a:bodyPr lIns="146304" tIns="109728" rIns="146304" bIns="109728">
            <a:noAutofit/>
          </a:bodyPr>
          <a:lstStyle>
            <a:lvl1pPr marL="0" indent="0" algn="ctr">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56441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32544"/>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503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3/14/2019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916290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0494" b="41"/>
          <a:stretch/>
        </p:blipFill>
        <p:spPr>
          <a:xfrm>
            <a:off x="1" y="-1"/>
            <a:ext cx="12188202" cy="5646494"/>
          </a:xfrm>
          <a:prstGeom prst="rect">
            <a:avLst/>
          </a:prstGeom>
        </p:spPr>
      </p:pic>
      <p:sp>
        <p:nvSpPr>
          <p:cNvPr id="10" name="Rectangle 9"/>
          <p:cNvSpPr/>
          <p:nvPr userDrawn="1"/>
        </p:nvSpPr>
        <p:spPr bwMode="gray">
          <a:xfrm>
            <a:off x="1" y="5646494"/>
            <a:ext cx="12188202"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a:stretch>
            <a:fillRect/>
          </a:stretch>
        </p:blipFill>
        <p:spPr>
          <a:xfrm>
            <a:off x="453074" y="6087890"/>
            <a:ext cx="1427416" cy="304828"/>
          </a:xfrm>
          <a:prstGeom prst="rect">
            <a:avLst/>
          </a:prstGeom>
        </p:spPr>
      </p:pic>
      <p:pic>
        <p:nvPicPr>
          <p:cNvPr id="16" name="Picture 1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4" name="Rectangle 3"/>
          <p:cNvSpPr/>
          <p:nvPr userDrawn="1"/>
        </p:nvSpPr>
        <p:spPr bwMode="auto">
          <a:xfrm>
            <a:off x="0" y="-1"/>
            <a:ext cx="12188825" cy="5646494"/>
          </a:xfrm>
          <a:prstGeom prst="rect">
            <a:avLst/>
          </a:prstGeom>
          <a:solidFill>
            <a:schemeClr val="accent1">
              <a:alpha val="6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8" name="Title 1"/>
          <p:cNvSpPr>
            <a:spLocks noGrp="1"/>
          </p:cNvSpPr>
          <p:nvPr>
            <p:ph type="title" hasCustomPrompt="1"/>
          </p:nvPr>
        </p:nvSpPr>
        <p:spPr bwMode="white">
          <a:xfrm>
            <a:off x="1613487" y="2607161"/>
            <a:ext cx="8961851" cy="1273555"/>
          </a:xfrm>
          <a:noFill/>
        </p:spPr>
        <p:txBody>
          <a:bodyPr lIns="146304" tIns="91440" rIns="146304" bIns="91440" anchor="t" anchorCtr="0"/>
          <a:lstStyle>
            <a:lvl1pPr algn="ctr">
              <a:defRPr sz="4704" b="1" spc="-98" baseline="0">
                <a:gradFill>
                  <a:gsLst>
                    <a:gs pos="100000">
                      <a:schemeClr val="tx2"/>
                    </a:gs>
                    <a:gs pos="0">
                      <a:schemeClr val="tx2"/>
                    </a:gs>
                  </a:gsLst>
                  <a:lin ang="5400000" scaled="0"/>
                </a:gradFill>
                <a:latin typeface="+mn-lt"/>
              </a:defRPr>
            </a:lvl1pPr>
          </a:lstStyle>
          <a:p>
            <a:r>
              <a:rPr lang="en-US"/>
              <a:t>Presentation title</a:t>
            </a:r>
          </a:p>
        </p:txBody>
      </p:sp>
      <p:sp>
        <p:nvSpPr>
          <p:cNvPr id="9" name="Text Placeholder 4"/>
          <p:cNvSpPr>
            <a:spLocks noGrp="1"/>
          </p:cNvSpPr>
          <p:nvPr>
            <p:ph type="body" sz="quarter" idx="12" hasCustomPrompt="1"/>
          </p:nvPr>
        </p:nvSpPr>
        <p:spPr bwMode="white">
          <a:xfrm>
            <a:off x="2509679" y="4101413"/>
            <a:ext cx="7169469" cy="1132160"/>
          </a:xfrm>
          <a:noFill/>
        </p:spPr>
        <p:txBody>
          <a:bodyPr lIns="146304" tIns="109728" rIns="146304" bIns="109728">
            <a:noAutofit/>
          </a:bodyPr>
          <a:lstStyle>
            <a:lvl1pPr marL="0" indent="0" algn="ctr">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520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2C81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solidFill>
                  <a:schemeClr val="tx1"/>
                </a:solidFill>
              </a:defRPr>
            </a:lvl1pPr>
            <a:lvl2pPr marL="0" indent="0">
              <a:buFontTx/>
              <a:buNone/>
              <a:defRPr sz="1960">
                <a:solidFill>
                  <a:schemeClr val="tx1"/>
                </a:solidFill>
              </a:defRPr>
            </a:lvl2pPr>
            <a:lvl3pPr marL="224030" indent="0">
              <a:buNone/>
              <a:defRPr>
                <a:solidFill>
                  <a:schemeClr val="tx1"/>
                </a:solidFill>
              </a:defRPr>
            </a:lvl3pPr>
            <a:lvl4pPr marL="448059" indent="0">
              <a:buNone/>
              <a:defRPr>
                <a:solidFill>
                  <a:schemeClr val="tx1"/>
                </a:solidFill>
              </a:defRPr>
            </a:lvl4pPr>
            <a:lvl5pPr marL="672088"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486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613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EDC30D"/>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008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EDC30D"/>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9283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4362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112" y="4114857"/>
            <a:ext cx="11149013"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Sous-</a:t>
            </a:r>
            <a:r>
              <a:rPr lang="en-US" dirty="0" err="1"/>
              <a:t>titre</a:t>
            </a:r>
            <a:endParaRPr lang="en-US" dirty="0"/>
          </a:p>
        </p:txBody>
      </p:sp>
    </p:spTree>
    <p:extLst>
      <p:ext uri="{BB962C8B-B14F-4D97-AF65-F5344CB8AC3E}">
        <p14:creationId xmlns:p14="http://schemas.microsoft.com/office/powerpoint/2010/main" val="786981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1101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525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483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2209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accent1"/>
                    </a:gs>
                    <a:gs pos="100000">
                      <a:schemeClr val="accent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accent1"/>
                    </a:gs>
                    <a:gs pos="100000">
                      <a:schemeClr val="accent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6020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8850">
                      <a:schemeClr val="accent1"/>
                    </a:gs>
                    <a:gs pos="100000">
                      <a:schemeClr val="accent1"/>
                    </a:gs>
                  </a:gsLst>
                  <a:lin ang="5400000" scaled="0"/>
                </a:gradFill>
              </a:defRPr>
            </a:lvl1pPr>
          </a:lstStyle>
          <a:p>
            <a:r>
              <a:rPr lang="en-US"/>
              <a:t>Video title</a:t>
            </a:r>
          </a:p>
        </p:txBody>
      </p:sp>
    </p:spTree>
    <p:extLst>
      <p:ext uri="{BB962C8B-B14F-4D97-AF65-F5344CB8AC3E}">
        <p14:creationId xmlns:p14="http://schemas.microsoft.com/office/powerpoint/2010/main" val="3182558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927940"/>
          </a:xfrm>
          <a:noFill/>
        </p:spPr>
        <p:txBody>
          <a:bodyPr tIns="91440" bIns="91440" anchor="t" anchorCtr="0">
            <a:spAutoFit/>
          </a:bodyPr>
          <a:lstStyle>
            <a:lvl1pPr marL="0" algn="l" defTabSz="914093" rtl="0" eaLnBrk="1" latinLnBrk="0" hangingPunct="1">
              <a:lnSpc>
                <a:spcPct val="90000"/>
              </a:lnSpc>
              <a:spcBef>
                <a:spcPct val="0"/>
              </a:spcBef>
              <a:buNone/>
              <a:defRPr lang="en-US" sz="5390" b="0" kern="1200" cap="none" spc="-98" baseline="0" dirty="0">
                <a:ln w="3175">
                  <a:noFill/>
                </a:ln>
                <a:gradFill>
                  <a:gsLst>
                    <a:gs pos="66272">
                      <a:schemeClr val="bg2"/>
                    </a:gs>
                    <a:gs pos="50000">
                      <a:schemeClr val="bg2"/>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4076420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927940"/>
          </a:xfrm>
          <a:noFill/>
        </p:spPr>
        <p:txBody>
          <a:bodyPr tIns="91440" bIns="91440" anchor="t" anchorCtr="0">
            <a:spAutoFit/>
          </a:bodyPr>
          <a:lstStyle>
            <a:lvl1pPr marL="0" algn="l" defTabSz="914093" rtl="0" eaLnBrk="1" latinLnBrk="0" hangingPunct="1">
              <a:lnSpc>
                <a:spcPct val="90000"/>
              </a:lnSpc>
              <a:spcBef>
                <a:spcPct val="0"/>
              </a:spcBef>
              <a:buNone/>
              <a:defRPr lang="en-US" sz="5390" b="0" kern="1200" cap="none" spc="-98" baseline="0" dirty="0">
                <a:ln w="3175">
                  <a:noFill/>
                </a:ln>
                <a:gradFill>
                  <a:gsLst>
                    <a:gs pos="66272">
                      <a:schemeClr val="accent1"/>
                    </a:gs>
                    <a:gs pos="5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790517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2C81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14841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12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077" y="4355432"/>
            <a:ext cx="10237786"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fr-FR"/>
              <a:t>Modifiez le style des sous-titres du masque</a:t>
            </a:r>
            <a:endParaRPr lang="en-US" dirty="0"/>
          </a:p>
        </p:txBody>
      </p:sp>
      <p:sp>
        <p:nvSpPr>
          <p:cNvPr id="7" name="Text Placeholder 6"/>
          <p:cNvSpPr>
            <a:spLocks noGrp="1"/>
          </p:cNvSpPr>
          <p:nvPr>
            <p:ph type="body" sz="quarter" idx="10"/>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4">
                    <a:lumMod val="75000"/>
                  </a:schemeClr>
                </a:solidFill>
                <a:effectLst/>
                <a:latin typeface="+mj-lt"/>
                <a:ea typeface="+mn-ea"/>
                <a:cs typeface="Arial" charset="0"/>
              </a:defRPr>
            </a:lvl1pPr>
          </a:lstStyle>
          <a:p>
            <a:pPr lvl="0"/>
            <a:r>
              <a:rPr lang="fr-FR"/>
              <a:t>Cliquez pour modifier les styles du texte du masque</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rgbClr val="333333"/>
                </a:solidFill>
              </a:defRPr>
            </a:lvl1pPr>
          </a:lstStyle>
          <a:p>
            <a:pPr lvl="0"/>
            <a:r>
              <a:rPr lang="fr-FR"/>
              <a:t>Cliquez pour modifier les styles du texte du masque</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F2C81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339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8825" cy="56688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solidFill>
                  <a:schemeClr val="bg1"/>
                </a:solidFill>
                <a:latin typeface="Consolas" panose="020B0609020204030204" pitchFamily="49" charset="0"/>
                <a:cs typeface="Consolas" panose="020B0609020204030204" pitchFamily="49" charset="0"/>
              </a:defRPr>
            </a:lvl1pPr>
            <a:lvl2pPr marL="339624" indent="0">
              <a:buNone/>
              <a:defRPr>
                <a:solidFill>
                  <a:schemeClr val="bg1"/>
                </a:solidFill>
                <a:latin typeface="Consolas" panose="020B0609020204030204" pitchFamily="49" charset="0"/>
                <a:cs typeface="Consolas" panose="020B0609020204030204" pitchFamily="49" charset="0"/>
              </a:defRPr>
            </a:lvl2pPr>
            <a:lvl3pPr marL="572918" indent="0">
              <a:buNone/>
              <a:defRPr>
                <a:solidFill>
                  <a:schemeClr val="bg1"/>
                </a:solidFill>
                <a:latin typeface="Consolas" panose="020B0609020204030204" pitchFamily="49" charset="0"/>
                <a:cs typeface="Consolas" panose="020B0609020204030204" pitchFamily="49" charset="0"/>
              </a:defRPr>
            </a:lvl3pPr>
            <a:lvl4pPr marL="798276" indent="0">
              <a:buNone/>
              <a:defRPr>
                <a:solidFill>
                  <a:schemeClr val="bg1"/>
                </a:solidFill>
                <a:latin typeface="Consolas" panose="020B0609020204030204" pitchFamily="49" charset="0"/>
                <a:cs typeface="Consolas" panose="020B0609020204030204" pitchFamily="49" charset="0"/>
              </a:defRPr>
            </a:lvl4pPr>
            <a:lvl5pPr marL="1029983" indent="0">
              <a:buNone/>
              <a:defRPr>
                <a:solidFill>
                  <a:schemeClr val="bg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9351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1899935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88308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686648"/>
            <a:ext cx="4794624"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2961" y="0"/>
            <a:ext cx="6855864"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961" y="1"/>
            <a:ext cx="6855864" cy="6858623"/>
          </a:xfrm>
          <a:prstGeom prst="rect">
            <a:avLst/>
          </a:prstGeom>
        </p:spPr>
      </p:pic>
    </p:spTree>
    <p:extLst>
      <p:ext uri="{BB962C8B-B14F-4D97-AF65-F5344CB8AC3E}">
        <p14:creationId xmlns:p14="http://schemas.microsoft.com/office/powerpoint/2010/main" val="426685704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accent4">
                    <a:lumMod val="75000"/>
                  </a:schemeClr>
                </a:solidFill>
              </a:defRPr>
            </a:lvl1pPr>
          </a:lstStyle>
          <a:p>
            <a:r>
              <a:rPr lang="fr-FR"/>
              <a:t>Modifiez le style du titre</a:t>
            </a:r>
            <a:endParaRPr lang="en-US" dirty="0"/>
          </a:p>
        </p:txBody>
      </p:sp>
      <p:sp>
        <p:nvSpPr>
          <p:cNvPr id="5" name="Text Placeholder 4"/>
          <p:cNvSpPr>
            <a:spLocks noGrp="1"/>
          </p:cNvSpPr>
          <p:nvPr>
            <p:ph type="body" sz="quarter" idx="10"/>
          </p:nvPr>
        </p:nvSpPr>
        <p:spPr>
          <a:xfrm>
            <a:off x="519112" y="1447799"/>
            <a:ext cx="11149013"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fr-FR"/>
              <a:t>Modifiez le style du titre</a:t>
            </a:r>
            <a:endParaRPr lang="en-US" dirty="0"/>
          </a:p>
        </p:txBody>
      </p:sp>
      <p:sp>
        <p:nvSpPr>
          <p:cNvPr id="4" name="Text Placeholder 3"/>
          <p:cNvSpPr>
            <a:spLocks noGrp="1"/>
          </p:cNvSpPr>
          <p:nvPr>
            <p:ph type="body" sz="quarter" idx="10"/>
          </p:nvPr>
        </p:nvSpPr>
        <p:spPr>
          <a:xfrm>
            <a:off x="520700" y="1447800"/>
            <a:ext cx="5394960"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3"/>
          <p:cNvSpPr>
            <a:spLocks noGrp="1"/>
          </p:cNvSpPr>
          <p:nvPr>
            <p:ph type="body" sz="quarter" idx="12"/>
          </p:nvPr>
        </p:nvSpPr>
        <p:spPr>
          <a:xfrm>
            <a:off x="6278562" y="1450185"/>
            <a:ext cx="5394960"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2936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08713" y="0"/>
            <a:ext cx="5980112" cy="6858000"/>
          </a:xfrm>
        </p:spPr>
        <p:txBody>
          <a:bodyPr lIns="182880" anchor="ctr"/>
          <a:lstStyle>
            <a:lvl1pPr marL="0" indent="0" algn="l">
              <a:buNone/>
              <a:defRPr/>
            </a:lvl1pPr>
          </a:lstStyle>
          <a:p>
            <a:r>
              <a:rPr lang="fr-FR"/>
              <a:t>Cliquez sur l'icône pour ajouter une image</a:t>
            </a:r>
            <a:endParaRPr lang="en-US" dirty="0"/>
          </a:p>
        </p:txBody>
      </p:sp>
      <p:sp>
        <p:nvSpPr>
          <p:cNvPr id="3" name="Text Placeholder 2"/>
          <p:cNvSpPr>
            <a:spLocks noGrp="1"/>
          </p:cNvSpPr>
          <p:nvPr>
            <p:ph type="body" idx="1" hasCustomPrompt="1"/>
          </p:nvPr>
        </p:nvSpPr>
        <p:spPr>
          <a:xfrm>
            <a:off x="520699" y="1447801"/>
            <a:ext cx="5433533" cy="1107996"/>
          </a:xfrm>
          <a:prstGeom prst="rect">
            <a:avLst/>
          </a:prstGeom>
        </p:spPr>
        <p:txBody>
          <a:bodyPr>
            <a:spAutoFit/>
          </a:bodyPr>
          <a:lstStyle>
            <a:lvl1pPr marL="0" indent="0">
              <a:buNone/>
              <a:defRPr sz="4000" b="0" cap="none" baseline="0">
                <a:solidFill>
                  <a:schemeClr val="accent4">
                    <a:lumMod val="75000"/>
                  </a:schemeClr>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fr-FR"/>
              <a:t>Cliquez pour modifier les styles du texte du masque</a:t>
            </a:r>
          </a:p>
        </p:txBody>
      </p:sp>
    </p:spTree>
    <p:extLst>
      <p:ext uri="{BB962C8B-B14F-4D97-AF65-F5344CB8AC3E}">
        <p14:creationId xmlns:p14="http://schemas.microsoft.com/office/powerpoint/2010/main" val="3857246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07996"/>
          </a:xfrm>
          <a:prstGeom prst="rect">
            <a:avLst/>
          </a:prstGeom>
        </p:spPr>
        <p:txBody>
          <a:bodyPr>
            <a:spAutoFit/>
          </a:bodyPr>
          <a:lstStyle>
            <a:lvl1pPr marL="0" indent="0">
              <a:buNone/>
              <a:defRPr sz="4000" b="0" cap="none" baseline="0">
                <a:solidFill>
                  <a:schemeClr val="accent4">
                    <a:lumMod val="75000"/>
                  </a:schemeClr>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fr-FR"/>
              <a:t>Cliquez pour modifier les styles du texte du masque</a:t>
            </a:r>
          </a:p>
        </p:txBody>
      </p:sp>
      <p:sp>
        <p:nvSpPr>
          <p:cNvPr id="4" name="Picture Placeholder 3"/>
          <p:cNvSpPr>
            <a:spLocks noGrp="1"/>
          </p:cNvSpPr>
          <p:nvPr>
            <p:ph type="pic" sz="quarter" idx="14"/>
          </p:nvPr>
        </p:nvSpPr>
        <p:spPr>
          <a:xfrm>
            <a:off x="0" y="0"/>
            <a:ext cx="5980112" cy="6858000"/>
          </a:xfrm>
        </p:spPr>
        <p:txBody>
          <a:bodyPr lIns="182880" anchor="ctr"/>
          <a:lstStyle>
            <a:lvl1pPr marL="0" indent="0" algn="l">
              <a:buNone/>
              <a:defRPr/>
            </a:lvl1pPr>
          </a:lstStyle>
          <a:p>
            <a:r>
              <a:rPr lang="fr-FR"/>
              <a:t>Cliquez sur l'icône pour ajouter une image</a:t>
            </a:r>
            <a:endParaRPr lang="en-US" dirty="0"/>
          </a:p>
        </p:txBody>
      </p:sp>
    </p:spTree>
    <p:extLst>
      <p:ext uri="{BB962C8B-B14F-4D97-AF65-F5344CB8AC3E}">
        <p14:creationId xmlns:p14="http://schemas.microsoft.com/office/powerpoint/2010/main" val="1323755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1" y="-1"/>
            <a:ext cx="6276975" cy="685800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285" y="1447800"/>
            <a:ext cx="5232401" cy="1107996"/>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434887" y="1447800"/>
            <a:ext cx="5484740"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fr-FR"/>
              <a:t>Cliquez pour modifier les styles du texte du masque</a:t>
            </a:r>
          </a:p>
        </p:txBody>
      </p:sp>
    </p:spTree>
    <p:extLst>
      <p:ext uri="{BB962C8B-B14F-4D97-AF65-F5344CB8AC3E}">
        <p14:creationId xmlns:p14="http://schemas.microsoft.com/office/powerpoint/2010/main" val="1235027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fr-FR"/>
              <a:t>Modifiez le style du titre</a:t>
            </a:r>
            <a:endParaRPr lang="en-US" dirty="0"/>
          </a:p>
        </p:txBody>
      </p:sp>
      <p:sp>
        <p:nvSpPr>
          <p:cNvPr id="4" name="Text Placeholder 3"/>
          <p:cNvSpPr>
            <a:spLocks noGrp="1"/>
          </p:cNvSpPr>
          <p:nvPr>
            <p:ph type="body" idx="1"/>
          </p:nvPr>
        </p:nvSpPr>
        <p:spPr>
          <a:xfrm>
            <a:off x="520700" y="2034393"/>
            <a:ext cx="11152188" cy="2055947"/>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9"/>
          <p:cNvSpPr txBox="1">
            <a:spLocks/>
          </p:cNvSpPr>
          <p:nvPr userDrawn="1"/>
        </p:nvSpPr>
        <p:spPr>
          <a:xfrm>
            <a:off x="0" y="6387141"/>
            <a:ext cx="12188825" cy="470858"/>
          </a:xfrm>
          <a:prstGeom prst="rect">
            <a:avLst/>
          </a:prstGeom>
          <a:solidFill>
            <a:schemeClr val="accent4">
              <a:lumMod val="75000"/>
            </a:schemeClr>
          </a:solidFill>
        </p:spPr>
        <p:txBody>
          <a:bodyPr vert="horz" lIns="182880" tIns="137160" rIns="0" bIns="0" rtlCol="0">
            <a:normAutofit lnSpcReduction="10000"/>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8" name="TextBox 7"/>
          <p:cNvSpPr txBox="1"/>
          <p:nvPr userDrawn="1"/>
        </p:nvSpPr>
        <p:spPr>
          <a:xfrm>
            <a:off x="558800" y="6511311"/>
            <a:ext cx="1148080" cy="215444"/>
          </a:xfrm>
          <a:prstGeom prst="rect">
            <a:avLst/>
          </a:prstGeom>
          <a:noFill/>
        </p:spPr>
        <p:txBody>
          <a:bodyPr wrap="square" lIns="0" tIns="0" rIns="0" bIns="0" rtlCol="0">
            <a:spAutoFit/>
          </a:bodyPr>
          <a:lstStyle/>
          <a:p>
            <a:r>
              <a:rPr lang="fr-CA" sz="1400" spc="-70" dirty="0">
                <a:solidFill>
                  <a:schemeClr val="bg1"/>
                </a:solidFill>
                <a:latin typeface="+mj-lt"/>
              </a:rPr>
              <a:t>#</a:t>
            </a:r>
            <a:r>
              <a:rPr lang="fr-CA" sz="1400" spc="-70" dirty="0" err="1">
                <a:solidFill>
                  <a:schemeClr val="bg1"/>
                </a:solidFill>
                <a:latin typeface="+mj-lt"/>
              </a:rPr>
              <a:t>MSCollabMTL</a:t>
            </a:r>
            <a:endParaRPr lang="fr-CA" sz="1400" spc="-70" dirty="0">
              <a:solidFill>
                <a:schemeClr val="bg1"/>
              </a:solidFill>
              <a:latin typeface="+mj-lt"/>
            </a:endParaRPr>
          </a:p>
        </p:txBody>
      </p:sp>
      <p:pic>
        <p:nvPicPr>
          <p:cNvPr id="3" name="Picture 2"/>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a:off x="203200" y="6495136"/>
            <a:ext cx="304792" cy="247794"/>
          </a:xfrm>
          <a:prstGeom prst="rect">
            <a:avLst/>
          </a:prstGeom>
        </p:spPr>
      </p:pic>
      <p:pic>
        <p:nvPicPr>
          <p:cNvPr id="6" name="Picture 5"/>
          <p:cNvPicPr>
            <a:picLocks noChangeAspect="1"/>
          </p:cNvPicPr>
          <p:nvPr userDrawn="1"/>
        </p:nvPicPr>
        <p:blipFill>
          <a:blip r:embed="rId26" cstate="hqprint">
            <a:extLst>
              <a:ext uri="{28A0092B-C50C-407E-A947-70E740481C1C}">
                <a14:useLocalDpi xmlns:a14="http://schemas.microsoft.com/office/drawing/2010/main"/>
              </a:ext>
            </a:extLst>
          </a:blip>
          <a:stretch>
            <a:fillRect/>
          </a:stretch>
        </p:blipFill>
        <p:spPr>
          <a:xfrm>
            <a:off x="10389326" y="6522392"/>
            <a:ext cx="1631066" cy="183003"/>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9" r:id="rId1"/>
    <p:sldLayoutId id="2147484084" r:id="rId2"/>
    <p:sldLayoutId id="2147484151" r:id="rId3"/>
    <p:sldLayoutId id="2147484085" r:id="rId4"/>
    <p:sldLayoutId id="2147484086" r:id="rId5"/>
    <p:sldLayoutId id="2147484089" r:id="rId6"/>
    <p:sldLayoutId id="2147484116" r:id="rId7"/>
    <p:sldLayoutId id="2147484117" r:id="rId8"/>
    <p:sldLayoutId id="2147484140" r:id="rId9"/>
    <p:sldLayoutId id="2147484141" r:id="rId10"/>
    <p:sldLayoutId id="2147484168" r:id="rId11"/>
    <p:sldLayoutId id="2147484142" r:id="rId12"/>
    <p:sldLayoutId id="2147484093" r:id="rId13"/>
    <p:sldLayoutId id="2147484094" r:id="rId14"/>
    <p:sldLayoutId id="2147484170" r:id="rId15"/>
    <p:sldLayoutId id="2147484172" r:id="rId16"/>
    <p:sldLayoutId id="2147484184" r:id="rId17"/>
    <p:sldLayoutId id="2147484182" r:id="rId18"/>
    <p:sldLayoutId id="2147484185" r:id="rId19"/>
    <p:sldLayoutId id="2147484186" r:id="rId20"/>
    <p:sldLayoutId id="2147484187" r:id="rId21"/>
    <p:sldLayoutId id="2147484188" r:id="rId22"/>
    <p:sldLayoutId id="2147484211" r:id="rId2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accent4">
              <a:lumMod val="75000"/>
            </a:schemeClr>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C30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720274"/>
      </p:ext>
    </p:extLst>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Lst>
  <p:transition>
    <p:fade/>
  </p:transition>
  <p:txStyles>
    <p:titleStyle>
      <a:lvl1pPr algn="l" defTabSz="914093" rtl="0" eaLnBrk="1" latinLnBrk="0" hangingPunct="1">
        <a:lnSpc>
          <a:spcPct val="90000"/>
        </a:lnSpc>
        <a:spcBef>
          <a:spcPct val="0"/>
        </a:spcBef>
        <a:buNone/>
        <a:defRPr lang="en-US" sz="3920" b="0" kern="1200" cap="none" spc="-100" baseline="0" dirty="0">
          <a:ln w="3175">
            <a:noFill/>
          </a:ln>
          <a:gradFill>
            <a:gsLst>
              <a:gs pos="66272">
                <a:srgbClr val="000000"/>
              </a:gs>
              <a:gs pos="45562">
                <a:srgbClr val="000000"/>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ocs.microsoft.com/en-us/office365/customlearning/"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38.svg"/><Relationship Id="rId9"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r.m.wikipedia.org/wiki/Antoine_Lavoisier"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hyperlink" Target="https://fr.m.wikipedia.org/wiki/Anaxagor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powerapps.microsoft.com/fr-fr/pricing/" TargetMode="Externa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CA" dirty="0"/>
              <a:t>Mettre en place une gouvernance pour la Power Platform, Power BI, Power Apps et Microsoft Flow</a:t>
            </a:r>
          </a:p>
        </p:txBody>
      </p:sp>
      <p:sp>
        <p:nvSpPr>
          <p:cNvPr id="3" name="Text Placeholder 2"/>
          <p:cNvSpPr>
            <a:spLocks noGrp="1"/>
          </p:cNvSpPr>
          <p:nvPr>
            <p:ph type="body" sz="quarter" idx="16"/>
          </p:nvPr>
        </p:nvSpPr>
        <p:spPr/>
        <p:txBody>
          <a:bodyPr/>
          <a:lstStyle/>
          <a:p>
            <a:r>
              <a:rPr lang="fr-CA" dirty="0"/>
              <a:t>Franck Mercier et Nicolas Georgeault</a:t>
            </a:r>
          </a:p>
        </p:txBody>
      </p:sp>
      <p:sp>
        <p:nvSpPr>
          <p:cNvPr id="4" name="Text Placeholder 3"/>
          <p:cNvSpPr>
            <a:spLocks noGrp="1"/>
          </p:cNvSpPr>
          <p:nvPr>
            <p:ph type="body" sz="quarter" idx="17"/>
          </p:nvPr>
        </p:nvSpPr>
        <p:spPr/>
        <p:txBody>
          <a:bodyPr/>
          <a:lstStyle/>
          <a:p>
            <a:r>
              <a:rPr lang="fr-CA" dirty="0"/>
              <a:t>TSP Microsoft et </a:t>
            </a:r>
            <a:r>
              <a:rPr lang="fr-CA" dirty="0" err="1"/>
              <a:t>Founder</a:t>
            </a:r>
            <a:r>
              <a:rPr lang="fr-CA" dirty="0"/>
              <a:t> @Mubrain</a:t>
            </a:r>
          </a:p>
        </p:txBody>
      </p:sp>
      <p:sp>
        <p:nvSpPr>
          <p:cNvPr id="5" name="ZoneTexte 4">
            <a:extLst>
              <a:ext uri="{FF2B5EF4-FFF2-40B4-BE49-F238E27FC236}">
                <a16:creationId xmlns:a16="http://schemas.microsoft.com/office/drawing/2014/main" id="{330960E6-6419-4966-BB72-D597ADDBF7C8}"/>
              </a:ext>
            </a:extLst>
          </p:cNvPr>
          <p:cNvSpPr txBox="1"/>
          <p:nvPr/>
        </p:nvSpPr>
        <p:spPr>
          <a:xfrm>
            <a:off x="6194026" y="4235265"/>
            <a:ext cx="5360331" cy="2031325"/>
          </a:xfrm>
          <a:prstGeom prst="rect">
            <a:avLst/>
          </a:prstGeom>
          <a:solidFill>
            <a:schemeClr val="bg1"/>
          </a:solidFill>
        </p:spPr>
        <p:txBody>
          <a:bodyPr wrap="square" lIns="182880" tIns="182880" rIns="182880" bIns="182880" rtlCol="0">
            <a:spAutoFit/>
          </a:bodyPr>
          <a:lstStyle/>
          <a:p>
            <a:r>
              <a:rPr lang="fr-CA" sz="3600" spc="-70" dirty="0" err="1"/>
              <a:t>Reseau</a:t>
            </a:r>
            <a:r>
              <a:rPr lang="fr-CA" sz="3600" spc="-70" dirty="0"/>
              <a:t>: </a:t>
            </a:r>
            <a:r>
              <a:rPr lang="fr-CA" sz="3600" spc="-70" dirty="0" err="1"/>
              <a:t>BanQ</a:t>
            </a:r>
            <a:r>
              <a:rPr lang="fr-CA" sz="3600" spc="-70" dirty="0"/>
              <a:t> </a:t>
            </a:r>
            <a:r>
              <a:rPr lang="fr-CA" sz="3600" spc="-70" dirty="0" err="1"/>
              <a:t>Evenement</a:t>
            </a:r>
            <a:endParaRPr lang="fr-CA" sz="3600" spc="-70" dirty="0"/>
          </a:p>
          <a:p>
            <a:r>
              <a:rPr lang="fr-CA" sz="3600" spc="-70" dirty="0"/>
              <a:t>Usager: 45166354</a:t>
            </a:r>
          </a:p>
          <a:p>
            <a:r>
              <a:rPr lang="fr-CA" sz="3600" spc="-70" dirty="0"/>
              <a:t>MDP: 680629</a:t>
            </a:r>
          </a:p>
        </p:txBody>
      </p:sp>
    </p:spTree>
    <p:extLst>
      <p:ext uri="{BB962C8B-B14F-4D97-AF65-F5344CB8AC3E}">
        <p14:creationId xmlns:p14="http://schemas.microsoft.com/office/powerpoint/2010/main" val="1838153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0244C7-4800-4F20-AA75-5393F465B5BB}"/>
              </a:ext>
            </a:extLst>
          </p:cNvPr>
          <p:cNvSpPr>
            <a:spLocks noGrp="1"/>
          </p:cNvSpPr>
          <p:nvPr>
            <p:ph type="title"/>
          </p:nvPr>
        </p:nvSpPr>
        <p:spPr/>
        <p:txBody>
          <a:bodyPr/>
          <a:lstStyle/>
          <a:p>
            <a:r>
              <a:rPr lang="fr-CA" dirty="0"/>
              <a:t>Power?</a:t>
            </a:r>
          </a:p>
        </p:txBody>
      </p:sp>
      <p:sp>
        <p:nvSpPr>
          <p:cNvPr id="3" name="Espace réservé du texte 2">
            <a:extLst>
              <a:ext uri="{FF2B5EF4-FFF2-40B4-BE49-F238E27FC236}">
                <a16:creationId xmlns:a16="http://schemas.microsoft.com/office/drawing/2014/main" id="{67F5E9BD-9CAE-4577-B4A7-4343EE981BFD}"/>
              </a:ext>
            </a:extLst>
          </p:cNvPr>
          <p:cNvSpPr>
            <a:spLocks noGrp="1"/>
          </p:cNvSpPr>
          <p:nvPr>
            <p:ph type="body" sz="quarter" idx="10"/>
          </p:nvPr>
        </p:nvSpPr>
        <p:spPr>
          <a:xfrm>
            <a:off x="519112" y="1447799"/>
            <a:ext cx="11149013" cy="4764381"/>
          </a:xfrm>
        </p:spPr>
        <p:txBody>
          <a:bodyPr/>
          <a:lstStyle/>
          <a:p>
            <a:r>
              <a:rPr lang="fr-CA" dirty="0"/>
              <a:t>3 approches différentes du fonctionnement</a:t>
            </a:r>
          </a:p>
          <a:p>
            <a:endParaRPr lang="fr-CA" dirty="0"/>
          </a:p>
          <a:p>
            <a:endParaRPr lang="fr-CA" dirty="0"/>
          </a:p>
          <a:p>
            <a:endParaRPr lang="fr-CA" dirty="0"/>
          </a:p>
          <a:p>
            <a:r>
              <a:rPr lang="fr-CA" dirty="0"/>
              <a:t>1. Qui est propriétaire de l’application?</a:t>
            </a:r>
          </a:p>
          <a:p>
            <a:r>
              <a:rPr lang="fr-CA" dirty="0"/>
              <a:t>2. Qui forme les utilisateurs?</a:t>
            </a:r>
          </a:p>
          <a:p>
            <a:r>
              <a:rPr lang="fr-CA" dirty="0"/>
              <a:t>3. Qui maintient et supporte l’application?</a:t>
            </a:r>
          </a:p>
          <a:p>
            <a:r>
              <a:rPr lang="fr-CA" dirty="0"/>
              <a:t>4. A quel moment l’application devient « </a:t>
            </a:r>
            <a:r>
              <a:rPr lang="fr-CA" i="1" dirty="0"/>
              <a:t>business </a:t>
            </a:r>
            <a:r>
              <a:rPr lang="fr-CA" i="1" dirty="0" err="1"/>
              <a:t>critical</a:t>
            </a:r>
            <a:r>
              <a:rPr lang="fr-CA" dirty="0"/>
              <a:t> »?</a:t>
            </a:r>
          </a:p>
        </p:txBody>
      </p:sp>
      <p:pic>
        <p:nvPicPr>
          <p:cNvPr id="2050" name="Picture 2" descr="RÃ©sultats de recherche d'images pour Â«Â citizen developerÂ Â»">
            <a:extLst>
              <a:ext uri="{FF2B5EF4-FFF2-40B4-BE49-F238E27FC236}">
                <a16:creationId xmlns:a16="http://schemas.microsoft.com/office/drawing/2014/main" id="{C04E8C2A-E929-456A-B8BC-F146BA8B9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2574" y="1996393"/>
            <a:ext cx="4002088" cy="171518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733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14549C-E4AF-44FF-ACFB-5AE9F174C1DC}"/>
              </a:ext>
            </a:extLst>
          </p:cNvPr>
          <p:cNvSpPr>
            <a:spLocks noGrp="1"/>
          </p:cNvSpPr>
          <p:nvPr>
            <p:ph type="title"/>
          </p:nvPr>
        </p:nvSpPr>
        <p:spPr/>
        <p:txBody>
          <a:bodyPr/>
          <a:lstStyle/>
          <a:p>
            <a:r>
              <a:rPr lang="fr-CA" dirty="0"/>
              <a:t>Gouvernance globale</a:t>
            </a:r>
          </a:p>
        </p:txBody>
      </p:sp>
      <p:sp>
        <p:nvSpPr>
          <p:cNvPr id="3" name="Espace réservé du texte 2">
            <a:extLst>
              <a:ext uri="{FF2B5EF4-FFF2-40B4-BE49-F238E27FC236}">
                <a16:creationId xmlns:a16="http://schemas.microsoft.com/office/drawing/2014/main" id="{191BB252-ABC8-4833-B81F-D1E7D13BD659}"/>
              </a:ext>
            </a:extLst>
          </p:cNvPr>
          <p:cNvSpPr>
            <a:spLocks noGrp="1"/>
          </p:cNvSpPr>
          <p:nvPr>
            <p:ph type="body" sz="quarter" idx="10"/>
          </p:nvPr>
        </p:nvSpPr>
        <p:spPr>
          <a:xfrm>
            <a:off x="519112" y="1447799"/>
            <a:ext cx="11149013" cy="4561249"/>
          </a:xfrm>
        </p:spPr>
        <p:txBody>
          <a:bodyPr/>
          <a:lstStyle/>
          <a:p>
            <a:r>
              <a:rPr lang="fr-CA" dirty="0"/>
              <a:t>S’appuyer sur celle de Microsoft 365/Dynamics 365</a:t>
            </a:r>
          </a:p>
          <a:p>
            <a:pPr lvl="1"/>
            <a:r>
              <a:rPr lang="fr-CA" dirty="0"/>
              <a:t>Définir le ou les comptes de service – Avec Licence P2 et Global Admin</a:t>
            </a:r>
          </a:p>
          <a:p>
            <a:r>
              <a:rPr lang="fr-CA" dirty="0"/>
              <a:t>Définir les objectifs</a:t>
            </a:r>
          </a:p>
          <a:p>
            <a:r>
              <a:rPr lang="fr-CA" dirty="0"/>
              <a:t>Déterminer la matrice de responsabilité</a:t>
            </a:r>
          </a:p>
          <a:p>
            <a:r>
              <a:rPr lang="fr-CA" dirty="0"/>
              <a:t>Maintenir un Glossaire unique et central</a:t>
            </a:r>
          </a:p>
          <a:p>
            <a:r>
              <a:rPr lang="fr-CA" dirty="0"/>
              <a:t>Initier la consolidation des normes de nommage</a:t>
            </a:r>
          </a:p>
          <a:p>
            <a:r>
              <a:rPr lang="fr-CA" dirty="0"/>
              <a:t>Consolider les logs et mettre en place le reporting</a:t>
            </a:r>
          </a:p>
          <a:p>
            <a:r>
              <a:rPr lang="fr-CA" dirty="0"/>
              <a:t>Décrire le processus de livraison</a:t>
            </a:r>
          </a:p>
        </p:txBody>
      </p:sp>
    </p:spTree>
    <p:extLst>
      <p:ext uri="{BB962C8B-B14F-4D97-AF65-F5344CB8AC3E}">
        <p14:creationId xmlns:p14="http://schemas.microsoft.com/office/powerpoint/2010/main" val="96924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05994-AD20-4159-B7F5-ADF2493B2F3F}"/>
              </a:ext>
            </a:extLst>
          </p:cNvPr>
          <p:cNvSpPr>
            <a:spLocks noGrp="1"/>
          </p:cNvSpPr>
          <p:nvPr>
            <p:ph type="title"/>
          </p:nvPr>
        </p:nvSpPr>
        <p:spPr/>
        <p:txBody>
          <a:bodyPr/>
          <a:lstStyle/>
          <a:p>
            <a:r>
              <a:rPr lang="fr-CA" dirty="0"/>
              <a:t>Données locales</a:t>
            </a:r>
          </a:p>
        </p:txBody>
      </p:sp>
      <p:sp>
        <p:nvSpPr>
          <p:cNvPr id="3" name="Espace réservé du texte 2">
            <a:extLst>
              <a:ext uri="{FF2B5EF4-FFF2-40B4-BE49-F238E27FC236}">
                <a16:creationId xmlns:a16="http://schemas.microsoft.com/office/drawing/2014/main" id="{852A0E55-EDA1-4A37-90C5-F25F7864508B}"/>
              </a:ext>
            </a:extLst>
          </p:cNvPr>
          <p:cNvSpPr>
            <a:spLocks noGrp="1"/>
          </p:cNvSpPr>
          <p:nvPr>
            <p:ph type="body" sz="quarter" idx="10"/>
          </p:nvPr>
        </p:nvSpPr>
        <p:spPr>
          <a:xfrm>
            <a:off x="519112" y="1447799"/>
            <a:ext cx="11149013" cy="3545586"/>
          </a:xfrm>
        </p:spPr>
        <p:txBody>
          <a:bodyPr/>
          <a:lstStyle/>
          <a:p>
            <a:r>
              <a:rPr lang="fr-CA" dirty="0"/>
              <a:t>Déployer la passerelle avec un compte de service</a:t>
            </a:r>
          </a:p>
          <a:p>
            <a:r>
              <a:rPr lang="fr-CA" dirty="0"/>
              <a:t>Qui gère la passerelle de données locales</a:t>
            </a:r>
          </a:p>
          <a:p>
            <a:r>
              <a:rPr lang="fr-CA" dirty="0"/>
              <a:t>Qui mesure l’activité de la passerelle</a:t>
            </a:r>
          </a:p>
          <a:p>
            <a:r>
              <a:rPr lang="fr-CA" dirty="0"/>
              <a:t>Attention à ne pas créer un étrangement</a:t>
            </a:r>
          </a:p>
          <a:p>
            <a:r>
              <a:rPr lang="fr-CA" dirty="0"/>
              <a:t>Toujours travailler en cluster d’au moins 2 nœuds</a:t>
            </a:r>
          </a:p>
          <a:p>
            <a:r>
              <a:rPr lang="fr-CA" dirty="0"/>
              <a:t>Dédier les clusters de passerelles</a:t>
            </a:r>
          </a:p>
        </p:txBody>
      </p:sp>
    </p:spTree>
    <p:extLst>
      <p:ext uri="{BB962C8B-B14F-4D97-AF65-F5344CB8AC3E}">
        <p14:creationId xmlns:p14="http://schemas.microsoft.com/office/powerpoint/2010/main" val="369318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86C3-9841-43A5-8C4D-31D346F82954}"/>
              </a:ext>
            </a:extLst>
          </p:cNvPr>
          <p:cNvSpPr>
            <a:spLocks noGrp="1"/>
          </p:cNvSpPr>
          <p:nvPr>
            <p:ph type="title"/>
          </p:nvPr>
        </p:nvSpPr>
        <p:spPr/>
        <p:txBody>
          <a:bodyPr/>
          <a:lstStyle/>
          <a:p>
            <a:r>
              <a:rPr lang="fr-CA" dirty="0"/>
              <a:t>Les 3 axes de la gouvernance</a:t>
            </a:r>
          </a:p>
        </p:txBody>
      </p:sp>
      <p:graphicFrame>
        <p:nvGraphicFramePr>
          <p:cNvPr id="4" name="Diagram 3">
            <a:extLst>
              <a:ext uri="{FF2B5EF4-FFF2-40B4-BE49-F238E27FC236}">
                <a16:creationId xmlns:a16="http://schemas.microsoft.com/office/drawing/2014/main" id="{7550A091-27DE-42DA-868C-1FF8CB2F1C0F}"/>
              </a:ext>
            </a:extLst>
          </p:cNvPr>
          <p:cNvGraphicFramePr/>
          <p:nvPr>
            <p:extLst>
              <p:ext uri="{D42A27DB-BD31-4B8C-83A1-F6EECF244321}">
                <p14:modId xmlns:p14="http://schemas.microsoft.com/office/powerpoint/2010/main" val="3209938485"/>
              </p:ext>
            </p:extLst>
          </p:nvPr>
        </p:nvGraphicFramePr>
        <p:xfrm>
          <a:off x="519112" y="1358900"/>
          <a:ext cx="11149013" cy="4791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239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BDDA4-42D4-4584-8266-B7604071646E}"/>
              </a:ext>
            </a:extLst>
          </p:cNvPr>
          <p:cNvSpPr>
            <a:spLocks noGrp="1"/>
          </p:cNvSpPr>
          <p:nvPr>
            <p:ph type="title"/>
          </p:nvPr>
        </p:nvSpPr>
        <p:spPr/>
        <p:txBody>
          <a:bodyPr/>
          <a:lstStyle/>
          <a:p>
            <a:r>
              <a:rPr lang="fr-CA" dirty="0"/>
              <a:t>L’humain</a:t>
            </a:r>
          </a:p>
        </p:txBody>
      </p:sp>
    </p:spTree>
    <p:extLst>
      <p:ext uri="{BB962C8B-B14F-4D97-AF65-F5344CB8AC3E}">
        <p14:creationId xmlns:p14="http://schemas.microsoft.com/office/powerpoint/2010/main" val="2570258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7E4CDA7-CADD-4264-BEA4-D7EBBA45AC09}"/>
              </a:ext>
            </a:extLst>
          </p:cNvPr>
          <p:cNvSpPr>
            <a:spLocks noGrp="1"/>
          </p:cNvSpPr>
          <p:nvPr>
            <p:ph type="title"/>
          </p:nvPr>
        </p:nvSpPr>
        <p:spPr/>
        <p:txBody>
          <a:bodyPr/>
          <a:lstStyle/>
          <a:p>
            <a:r>
              <a:rPr lang="fr-CA" dirty="0"/>
              <a:t>Approche IT </a:t>
            </a:r>
            <a:r>
              <a:rPr lang="fr-CA" dirty="0" err="1"/>
              <a:t>Centric</a:t>
            </a:r>
            <a:endParaRPr lang="fr-CA" dirty="0"/>
          </a:p>
        </p:txBody>
      </p:sp>
      <p:pic>
        <p:nvPicPr>
          <p:cNvPr id="3074" name="Picture 2" descr="http://www.mfocaribbean.com/wp/wp-content/uploads/2014/09/download.gif">
            <a:extLst>
              <a:ext uri="{FF2B5EF4-FFF2-40B4-BE49-F238E27FC236}">
                <a16:creationId xmlns:a16="http://schemas.microsoft.com/office/drawing/2014/main" id="{CB6DDD54-23DD-4A0D-AF96-CEB87516E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667" y="1145566"/>
            <a:ext cx="8305596" cy="372268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67D39422-E9FD-4AF9-A032-3C9557D955EC}"/>
              </a:ext>
            </a:extLst>
          </p:cNvPr>
          <p:cNvSpPr txBox="1"/>
          <p:nvPr/>
        </p:nvSpPr>
        <p:spPr>
          <a:xfrm>
            <a:off x="1862240" y="5223853"/>
            <a:ext cx="7918450" cy="677108"/>
          </a:xfrm>
          <a:prstGeom prst="rect">
            <a:avLst/>
          </a:prstGeom>
          <a:noFill/>
        </p:spPr>
        <p:txBody>
          <a:bodyPr wrap="square" lIns="0" tIns="0" rIns="0" bIns="0" rtlCol="0">
            <a:spAutoFit/>
          </a:bodyPr>
          <a:lstStyle/>
          <a:p>
            <a:pPr algn="ctr"/>
            <a:r>
              <a:rPr lang="fr-CA" sz="4400" spc="-70" dirty="0"/>
              <a:t>Ou plutôt Customer </a:t>
            </a:r>
            <a:r>
              <a:rPr lang="fr-CA" sz="4400" spc="-70" dirty="0" err="1"/>
              <a:t>Centric</a:t>
            </a:r>
            <a:r>
              <a:rPr lang="fr-CA" sz="4400" spc="-70" dirty="0"/>
              <a:t>?</a:t>
            </a:r>
          </a:p>
        </p:txBody>
      </p:sp>
    </p:spTree>
    <p:extLst>
      <p:ext uri="{BB962C8B-B14F-4D97-AF65-F5344CB8AC3E}">
        <p14:creationId xmlns:p14="http://schemas.microsoft.com/office/powerpoint/2010/main" val="4091525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786321-EF6C-4514-890C-4113E1891173}"/>
              </a:ext>
            </a:extLst>
          </p:cNvPr>
          <p:cNvSpPr>
            <a:spLocks noGrp="1"/>
          </p:cNvSpPr>
          <p:nvPr>
            <p:ph type="title"/>
          </p:nvPr>
        </p:nvSpPr>
        <p:spPr/>
        <p:txBody>
          <a:bodyPr/>
          <a:lstStyle/>
          <a:p>
            <a:r>
              <a:rPr lang="fr-CA" dirty="0"/>
              <a:t>Éduquer les utilisateurs</a:t>
            </a:r>
          </a:p>
        </p:txBody>
      </p:sp>
      <p:sp>
        <p:nvSpPr>
          <p:cNvPr id="3" name="Espace réservé du texte 2">
            <a:extLst>
              <a:ext uri="{FF2B5EF4-FFF2-40B4-BE49-F238E27FC236}">
                <a16:creationId xmlns:a16="http://schemas.microsoft.com/office/drawing/2014/main" id="{01D9008C-7942-44F1-AFC1-0AB288962930}"/>
              </a:ext>
            </a:extLst>
          </p:cNvPr>
          <p:cNvSpPr>
            <a:spLocks noGrp="1"/>
          </p:cNvSpPr>
          <p:nvPr>
            <p:ph type="body" sz="quarter" idx="10"/>
          </p:nvPr>
        </p:nvSpPr>
        <p:spPr>
          <a:xfrm>
            <a:off x="519112" y="1447799"/>
            <a:ext cx="11149013" cy="2936188"/>
          </a:xfrm>
        </p:spPr>
        <p:txBody>
          <a:bodyPr/>
          <a:lstStyle/>
          <a:p>
            <a:r>
              <a:rPr lang="fr-CA" dirty="0"/>
              <a:t>Définir les persona</a:t>
            </a:r>
          </a:p>
          <a:p>
            <a:r>
              <a:rPr lang="fr-CA" dirty="0"/>
              <a:t>Évaluer les compétences par persona</a:t>
            </a:r>
          </a:p>
          <a:p>
            <a:r>
              <a:rPr lang="fr-CA" dirty="0"/>
              <a:t>Déterminer les compétences à acquérir</a:t>
            </a:r>
          </a:p>
          <a:p>
            <a:r>
              <a:rPr lang="fr-CA" dirty="0"/>
              <a:t>Monter un plan pédagogique</a:t>
            </a:r>
          </a:p>
          <a:p>
            <a:r>
              <a:rPr lang="fr-CA" dirty="0"/>
              <a:t>Inclure dans la conduite du changement</a:t>
            </a:r>
          </a:p>
        </p:txBody>
      </p:sp>
      <p:sp>
        <p:nvSpPr>
          <p:cNvPr id="5" name="Espace réservé du texte 2">
            <a:extLst>
              <a:ext uri="{FF2B5EF4-FFF2-40B4-BE49-F238E27FC236}">
                <a16:creationId xmlns:a16="http://schemas.microsoft.com/office/drawing/2014/main" id="{236F04C9-C90D-47D2-9547-1D837C4AC6D4}"/>
              </a:ext>
            </a:extLst>
          </p:cNvPr>
          <p:cNvSpPr txBox="1">
            <a:spLocks/>
          </p:cNvSpPr>
          <p:nvPr/>
        </p:nvSpPr>
        <p:spPr>
          <a:xfrm>
            <a:off x="519111" y="5105502"/>
            <a:ext cx="11149013" cy="609398"/>
          </a:xfrm>
          <a:prstGeom prst="rect">
            <a:avLst/>
          </a:prstGeom>
        </p:spPr>
        <p:txBody>
          <a:bodyPr vert="horz" lIns="0" tIns="0" rIns="0" bIns="0" rtlCol="0">
            <a:spAutoFit/>
          </a:bodyPr>
          <a:lst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2400" kern="1200" spc="0" baseline="0" dirty="0" smtClean="0">
                <a:solidFill>
                  <a:srgbClr val="333333"/>
                </a:solidFill>
                <a:latin typeface="+mj-lt"/>
                <a:ea typeface="+mn-ea"/>
                <a:cs typeface="+mn-cs"/>
              </a:defRPr>
            </a:lvl2pPr>
            <a:lvl3pPr marL="13716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2000" kern="1200" spc="0" baseline="0" dirty="0" smtClean="0">
                <a:solidFill>
                  <a:srgbClr val="333333"/>
                </a:solidFill>
                <a:latin typeface="+mj-lt"/>
                <a:ea typeface="+mn-ea"/>
                <a:cs typeface="+mn-cs"/>
              </a:defRPr>
            </a:lvl4pPr>
            <a:lvl5pPr marL="22860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2000" kern="1200" spc="0" baseline="0" dirty="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CA" sz="4400" u="sng" dirty="0"/>
              <a:t>Objectif</a:t>
            </a:r>
            <a:r>
              <a:rPr lang="fr-CA" sz="4400" dirty="0"/>
              <a:t>: Réduire la « </a:t>
            </a:r>
            <a:r>
              <a:rPr lang="fr-CA" sz="4400" b="1" i="1" dirty="0"/>
              <a:t>Friction technologique</a:t>
            </a:r>
            <a:r>
              <a:rPr lang="fr-CA" sz="4400" dirty="0"/>
              <a:t> »</a:t>
            </a:r>
          </a:p>
        </p:txBody>
      </p:sp>
    </p:spTree>
    <p:extLst>
      <p:ext uri="{BB962C8B-B14F-4D97-AF65-F5344CB8AC3E}">
        <p14:creationId xmlns:p14="http://schemas.microsoft.com/office/powerpoint/2010/main" val="1861963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CAB475-62B9-4EBB-A839-CE406F25E326}"/>
              </a:ext>
            </a:extLst>
          </p:cNvPr>
          <p:cNvSpPr>
            <a:spLocks noGrp="1"/>
          </p:cNvSpPr>
          <p:nvPr>
            <p:ph type="title"/>
          </p:nvPr>
        </p:nvSpPr>
        <p:spPr/>
        <p:txBody>
          <a:bodyPr/>
          <a:lstStyle/>
          <a:p>
            <a:r>
              <a:rPr lang="fr-CA" dirty="0"/>
              <a:t>Custom Learning 4 O365</a:t>
            </a:r>
          </a:p>
        </p:txBody>
      </p:sp>
      <p:sp>
        <p:nvSpPr>
          <p:cNvPr id="3" name="Espace réservé du texte 2">
            <a:extLst>
              <a:ext uri="{FF2B5EF4-FFF2-40B4-BE49-F238E27FC236}">
                <a16:creationId xmlns:a16="http://schemas.microsoft.com/office/drawing/2014/main" id="{8F69FDD4-4D04-493B-8C6F-90D23E1FE2A4}"/>
              </a:ext>
            </a:extLst>
          </p:cNvPr>
          <p:cNvSpPr>
            <a:spLocks noGrp="1"/>
          </p:cNvSpPr>
          <p:nvPr>
            <p:ph type="body" sz="quarter" idx="10"/>
          </p:nvPr>
        </p:nvSpPr>
        <p:spPr>
          <a:xfrm>
            <a:off x="519112" y="1447799"/>
            <a:ext cx="11149013" cy="498598"/>
          </a:xfrm>
        </p:spPr>
        <p:txBody>
          <a:bodyPr/>
          <a:lstStyle/>
          <a:p>
            <a:pPr marL="0" indent="0" algn="ctr">
              <a:buNone/>
            </a:pPr>
            <a:r>
              <a:rPr lang="fr-CA" dirty="0">
                <a:hlinkClick r:id="rId2"/>
              </a:rPr>
              <a:t>https://docs.microsoft.com/en-us/office365/customlearning/</a:t>
            </a:r>
            <a:endParaRPr lang="fr-CA" dirty="0"/>
          </a:p>
        </p:txBody>
      </p:sp>
      <p:pic>
        <p:nvPicPr>
          <p:cNvPr id="1026" name="Picture 2" descr="cg-introducing.png">
            <a:extLst>
              <a:ext uri="{FF2B5EF4-FFF2-40B4-BE49-F238E27FC236}">
                <a16:creationId xmlns:a16="http://schemas.microsoft.com/office/drawing/2014/main" id="{8357A8B7-0596-4A2D-A0D1-9BA3E005B3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521"/>
          <a:stretch/>
        </p:blipFill>
        <p:spPr bwMode="auto">
          <a:xfrm>
            <a:off x="-795" y="2084389"/>
            <a:ext cx="12188825" cy="4306137"/>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667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E89D02-693C-4F05-B80F-0D5973D4CDCA}"/>
              </a:ext>
            </a:extLst>
          </p:cNvPr>
          <p:cNvSpPr>
            <a:spLocks noGrp="1"/>
          </p:cNvSpPr>
          <p:nvPr>
            <p:ph type="title"/>
          </p:nvPr>
        </p:nvSpPr>
        <p:spPr/>
        <p:txBody>
          <a:bodyPr/>
          <a:lstStyle/>
          <a:p>
            <a:r>
              <a:rPr lang="fr-CA" dirty="0" err="1"/>
              <a:t>Keep</a:t>
            </a:r>
            <a:r>
              <a:rPr lang="fr-CA" dirty="0"/>
              <a:t> </a:t>
            </a:r>
            <a:r>
              <a:rPr lang="fr-CA" dirty="0" err="1"/>
              <a:t>it</a:t>
            </a:r>
            <a:r>
              <a:rPr lang="fr-CA" dirty="0"/>
              <a:t> simple</a:t>
            </a:r>
          </a:p>
        </p:txBody>
      </p:sp>
      <p:sp>
        <p:nvSpPr>
          <p:cNvPr id="3" name="Espace réservé du texte 2">
            <a:extLst>
              <a:ext uri="{FF2B5EF4-FFF2-40B4-BE49-F238E27FC236}">
                <a16:creationId xmlns:a16="http://schemas.microsoft.com/office/drawing/2014/main" id="{B9C2664E-8D85-413A-827D-43FD7A5E92F3}"/>
              </a:ext>
            </a:extLst>
          </p:cNvPr>
          <p:cNvSpPr>
            <a:spLocks noGrp="1"/>
          </p:cNvSpPr>
          <p:nvPr>
            <p:ph type="body" sz="quarter" idx="10"/>
          </p:nvPr>
        </p:nvSpPr>
        <p:spPr>
          <a:xfrm>
            <a:off x="519112" y="1447799"/>
            <a:ext cx="11149013" cy="2326791"/>
          </a:xfrm>
        </p:spPr>
        <p:txBody>
          <a:bodyPr/>
          <a:lstStyle/>
          <a:p>
            <a:r>
              <a:rPr lang="fr-CA" dirty="0"/>
              <a:t>Adopter une attitude « </a:t>
            </a:r>
            <a:r>
              <a:rPr lang="fr-CA" b="1" i="1" dirty="0"/>
              <a:t>Lean</a:t>
            </a:r>
            <a:r>
              <a:rPr lang="fr-CA" dirty="0"/>
              <a:t> »</a:t>
            </a:r>
          </a:p>
          <a:p>
            <a:r>
              <a:rPr lang="fr-CA" dirty="0"/>
              <a:t>Ne pas expliquer les outils mais les cas d’usages</a:t>
            </a:r>
          </a:p>
          <a:p>
            <a:r>
              <a:rPr lang="fr-CA" dirty="0"/>
              <a:t>Démarrer petit</a:t>
            </a:r>
          </a:p>
          <a:p>
            <a:endParaRPr lang="fr-CA" dirty="0"/>
          </a:p>
        </p:txBody>
      </p:sp>
    </p:spTree>
    <p:extLst>
      <p:ext uri="{BB962C8B-B14F-4D97-AF65-F5344CB8AC3E}">
        <p14:creationId xmlns:p14="http://schemas.microsoft.com/office/powerpoint/2010/main" val="3669351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BDDA4-42D4-4584-8266-B7604071646E}"/>
              </a:ext>
            </a:extLst>
          </p:cNvPr>
          <p:cNvSpPr>
            <a:spLocks noGrp="1"/>
          </p:cNvSpPr>
          <p:nvPr>
            <p:ph type="title"/>
          </p:nvPr>
        </p:nvSpPr>
        <p:spPr/>
        <p:txBody>
          <a:bodyPr/>
          <a:lstStyle/>
          <a:p>
            <a:r>
              <a:rPr lang="fr-CA" dirty="0"/>
              <a:t>PowerApps</a:t>
            </a:r>
          </a:p>
        </p:txBody>
      </p:sp>
    </p:spTree>
    <p:extLst>
      <p:ext uri="{BB962C8B-B14F-4D97-AF65-F5344CB8AC3E}">
        <p14:creationId xmlns:p14="http://schemas.microsoft.com/office/powerpoint/2010/main" val="1695515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0FC712A-C323-424C-ADE0-88DC19E60625}"/>
              </a:ext>
            </a:extLst>
          </p:cNvPr>
          <p:cNvSpPr>
            <a:spLocks noGrp="1"/>
          </p:cNvSpPr>
          <p:nvPr>
            <p:ph type="title"/>
          </p:nvPr>
        </p:nvSpPr>
        <p:spPr/>
        <p:txBody>
          <a:bodyPr/>
          <a:lstStyle/>
          <a:p>
            <a:r>
              <a:rPr lang="fr-CA" dirty="0"/>
              <a:t>Administration</a:t>
            </a:r>
          </a:p>
        </p:txBody>
      </p:sp>
      <p:sp>
        <p:nvSpPr>
          <p:cNvPr id="4" name="Espace réservé du texte 3">
            <a:extLst>
              <a:ext uri="{FF2B5EF4-FFF2-40B4-BE49-F238E27FC236}">
                <a16:creationId xmlns:a16="http://schemas.microsoft.com/office/drawing/2014/main" id="{0BFD0F9C-6FAE-4A9B-A9FF-6682F3C63432}"/>
              </a:ext>
            </a:extLst>
          </p:cNvPr>
          <p:cNvSpPr>
            <a:spLocks noGrp="1"/>
          </p:cNvSpPr>
          <p:nvPr>
            <p:ph type="body" sz="quarter" idx="10"/>
          </p:nvPr>
        </p:nvSpPr>
        <p:spPr>
          <a:xfrm>
            <a:off x="519113" y="1447799"/>
            <a:ext cx="8053388" cy="4653582"/>
          </a:xfrm>
        </p:spPr>
        <p:txBody>
          <a:bodyPr/>
          <a:lstStyle/>
          <a:p>
            <a:r>
              <a:rPr lang="fr-CA" dirty="0"/>
              <a:t>Pas de rôle d’administrateur</a:t>
            </a:r>
          </a:p>
          <a:p>
            <a:r>
              <a:rPr lang="fr-CA" dirty="0"/>
              <a:t>Identifier les applications grâce à P2</a:t>
            </a:r>
          </a:p>
          <a:p>
            <a:r>
              <a:rPr lang="fr-CA" dirty="0"/>
              <a:t>Décrire le support L3</a:t>
            </a:r>
          </a:p>
          <a:p>
            <a:r>
              <a:rPr lang="fr-CA" dirty="0"/>
              <a:t>Désigner un « </a:t>
            </a:r>
            <a:r>
              <a:rPr lang="fr-CA" b="1" i="1" dirty="0"/>
              <a:t>Product </a:t>
            </a:r>
            <a:r>
              <a:rPr lang="fr-CA" b="1" i="1" dirty="0" err="1"/>
              <a:t>Owner</a:t>
            </a:r>
            <a:r>
              <a:rPr lang="fr-CA" dirty="0"/>
              <a:t> »</a:t>
            </a:r>
          </a:p>
          <a:p>
            <a:r>
              <a:rPr lang="fr-CA" dirty="0"/>
              <a:t>Le compte de service est propriétaire de l’application</a:t>
            </a:r>
          </a:p>
          <a:p>
            <a:r>
              <a:rPr lang="fr-CA" dirty="0"/>
              <a:t>Définir les engagements de service</a:t>
            </a:r>
          </a:p>
          <a:p>
            <a:r>
              <a:rPr lang="fr-CA" dirty="0"/>
              <a:t>Publier les conventions de nommage</a:t>
            </a:r>
          </a:p>
        </p:txBody>
      </p:sp>
      <p:pic>
        <p:nvPicPr>
          <p:cNvPr id="5" name="Image 4">
            <a:extLst>
              <a:ext uri="{FF2B5EF4-FFF2-40B4-BE49-F238E27FC236}">
                <a16:creationId xmlns:a16="http://schemas.microsoft.com/office/drawing/2014/main" id="{505A0EAC-08FD-46F7-8D18-89D385626FC4}"/>
              </a:ext>
            </a:extLst>
          </p:cNvPr>
          <p:cNvPicPr>
            <a:picLocks noChangeAspect="1"/>
          </p:cNvPicPr>
          <p:nvPr/>
        </p:nvPicPr>
        <p:blipFill rotWithShape="1">
          <a:blip r:embed="rId2"/>
          <a:srcRect l="58076" t="6943" r="8391" b="26330"/>
          <a:stretch/>
        </p:blipFill>
        <p:spPr>
          <a:xfrm>
            <a:off x="8572501" y="0"/>
            <a:ext cx="3616324" cy="63881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6486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4CF1F-5C29-45DF-9120-F51B29E2F9C6}"/>
              </a:ext>
            </a:extLst>
          </p:cNvPr>
          <p:cNvSpPr>
            <a:spLocks noGrp="1"/>
          </p:cNvSpPr>
          <p:nvPr>
            <p:ph type="title"/>
          </p:nvPr>
        </p:nvSpPr>
        <p:spPr/>
        <p:txBody>
          <a:bodyPr/>
          <a:lstStyle/>
          <a:p>
            <a:endParaRPr lang="fr-CA"/>
          </a:p>
        </p:txBody>
      </p:sp>
      <p:sp>
        <p:nvSpPr>
          <p:cNvPr id="3" name="Espace réservé du texte 2">
            <a:extLst>
              <a:ext uri="{FF2B5EF4-FFF2-40B4-BE49-F238E27FC236}">
                <a16:creationId xmlns:a16="http://schemas.microsoft.com/office/drawing/2014/main" id="{7B282D06-7253-4902-B3C5-37C9B3DA7444}"/>
              </a:ext>
            </a:extLst>
          </p:cNvPr>
          <p:cNvSpPr>
            <a:spLocks noGrp="1"/>
          </p:cNvSpPr>
          <p:nvPr>
            <p:ph type="body" sz="quarter" idx="10"/>
          </p:nvPr>
        </p:nvSpPr>
        <p:spPr/>
        <p:txBody>
          <a:bodyPr/>
          <a:lstStyle/>
          <a:p>
            <a:endParaRPr lang="fr-CA"/>
          </a:p>
        </p:txBody>
      </p:sp>
      <p:pic>
        <p:nvPicPr>
          <p:cNvPr id="5" name="Image 4">
            <a:extLst>
              <a:ext uri="{FF2B5EF4-FFF2-40B4-BE49-F238E27FC236}">
                <a16:creationId xmlns:a16="http://schemas.microsoft.com/office/drawing/2014/main" id="{AA08ED70-2266-49DF-B108-9146306E186C}"/>
              </a:ext>
            </a:extLst>
          </p:cNvPr>
          <p:cNvPicPr>
            <a:picLocks noChangeAspect="1"/>
          </p:cNvPicPr>
          <p:nvPr/>
        </p:nvPicPr>
        <p:blipFill rotWithShape="1">
          <a:blip r:embed="rId2"/>
          <a:srcRect t="3999" r="17302" b="3997"/>
          <a:stretch/>
        </p:blipFill>
        <p:spPr>
          <a:xfrm>
            <a:off x="5825447" y="-1"/>
            <a:ext cx="6363378" cy="6385203"/>
          </a:xfrm>
          <a:prstGeom prst="rect">
            <a:avLst/>
          </a:prstGeom>
          <a:ln>
            <a:solidFill>
              <a:schemeClr val="tx1"/>
            </a:solidFill>
          </a:ln>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E4F4A8E9-58C5-4C12-95A8-57E6723D7753}"/>
              </a:ext>
            </a:extLst>
          </p:cNvPr>
          <p:cNvPicPr>
            <a:picLocks noChangeAspect="1"/>
          </p:cNvPicPr>
          <p:nvPr/>
        </p:nvPicPr>
        <p:blipFill rotWithShape="1">
          <a:blip r:embed="rId3"/>
          <a:srcRect t="10081" b="40188"/>
          <a:stretch/>
        </p:blipFill>
        <p:spPr>
          <a:xfrm>
            <a:off x="0" y="-187"/>
            <a:ext cx="5825447" cy="638538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29415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BDDA4-42D4-4584-8266-B7604071646E}"/>
              </a:ext>
            </a:extLst>
          </p:cNvPr>
          <p:cNvSpPr>
            <a:spLocks noGrp="1"/>
          </p:cNvSpPr>
          <p:nvPr>
            <p:ph type="title"/>
          </p:nvPr>
        </p:nvSpPr>
        <p:spPr/>
        <p:txBody>
          <a:bodyPr/>
          <a:lstStyle/>
          <a:p>
            <a:r>
              <a:rPr lang="fr-CA" dirty="0"/>
              <a:t>Microsoft Flow</a:t>
            </a:r>
          </a:p>
        </p:txBody>
      </p:sp>
    </p:spTree>
    <p:extLst>
      <p:ext uri="{BB962C8B-B14F-4D97-AF65-F5344CB8AC3E}">
        <p14:creationId xmlns:p14="http://schemas.microsoft.com/office/powerpoint/2010/main" val="1175256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0FC712A-C323-424C-ADE0-88DC19E60625}"/>
              </a:ext>
            </a:extLst>
          </p:cNvPr>
          <p:cNvSpPr>
            <a:spLocks noGrp="1"/>
          </p:cNvSpPr>
          <p:nvPr>
            <p:ph type="title"/>
          </p:nvPr>
        </p:nvSpPr>
        <p:spPr/>
        <p:txBody>
          <a:bodyPr/>
          <a:lstStyle/>
          <a:p>
            <a:r>
              <a:rPr lang="fr-CA" dirty="0"/>
              <a:t>Administration</a:t>
            </a:r>
          </a:p>
        </p:txBody>
      </p:sp>
      <p:sp>
        <p:nvSpPr>
          <p:cNvPr id="4" name="Espace réservé du texte 3">
            <a:extLst>
              <a:ext uri="{FF2B5EF4-FFF2-40B4-BE49-F238E27FC236}">
                <a16:creationId xmlns:a16="http://schemas.microsoft.com/office/drawing/2014/main" id="{0BFD0F9C-6FAE-4A9B-A9FF-6682F3C63432}"/>
              </a:ext>
            </a:extLst>
          </p:cNvPr>
          <p:cNvSpPr>
            <a:spLocks noGrp="1"/>
          </p:cNvSpPr>
          <p:nvPr>
            <p:ph type="body" sz="quarter" idx="10"/>
          </p:nvPr>
        </p:nvSpPr>
        <p:spPr>
          <a:xfrm>
            <a:off x="519113" y="1447799"/>
            <a:ext cx="8053388" cy="4154984"/>
          </a:xfrm>
        </p:spPr>
        <p:txBody>
          <a:bodyPr/>
          <a:lstStyle/>
          <a:p>
            <a:r>
              <a:rPr lang="fr-CA" dirty="0"/>
              <a:t>Pas de rôle d’administrateur</a:t>
            </a:r>
          </a:p>
          <a:p>
            <a:r>
              <a:rPr lang="fr-CA" dirty="0"/>
              <a:t>Identifier les flux grâce à P2</a:t>
            </a:r>
          </a:p>
          <a:p>
            <a:r>
              <a:rPr lang="fr-CA" dirty="0"/>
              <a:t>Décrire le support L3</a:t>
            </a:r>
          </a:p>
          <a:p>
            <a:r>
              <a:rPr lang="fr-CA" dirty="0"/>
              <a:t>Identifier qui est en charge</a:t>
            </a:r>
          </a:p>
          <a:p>
            <a:r>
              <a:rPr lang="fr-CA" dirty="0"/>
              <a:t>Définir les engagements de service</a:t>
            </a:r>
          </a:p>
          <a:p>
            <a:r>
              <a:rPr lang="fr-CA" dirty="0"/>
              <a:t>Publier les conventions de nommage</a:t>
            </a:r>
          </a:p>
          <a:p>
            <a:r>
              <a:rPr lang="fr-CA" dirty="0"/>
              <a:t>Mettre la liste SP comme propriétaire</a:t>
            </a:r>
          </a:p>
        </p:txBody>
      </p:sp>
      <p:pic>
        <p:nvPicPr>
          <p:cNvPr id="5" name="Image 4">
            <a:extLst>
              <a:ext uri="{FF2B5EF4-FFF2-40B4-BE49-F238E27FC236}">
                <a16:creationId xmlns:a16="http://schemas.microsoft.com/office/drawing/2014/main" id="{505A0EAC-08FD-46F7-8D18-89D385626FC4}"/>
              </a:ext>
            </a:extLst>
          </p:cNvPr>
          <p:cNvPicPr>
            <a:picLocks noChangeAspect="1"/>
          </p:cNvPicPr>
          <p:nvPr/>
        </p:nvPicPr>
        <p:blipFill rotWithShape="1">
          <a:blip r:embed="rId2"/>
          <a:srcRect l="58076" t="6943" r="8391" b="26330"/>
          <a:stretch/>
        </p:blipFill>
        <p:spPr>
          <a:xfrm>
            <a:off x="8572501" y="0"/>
            <a:ext cx="3616324" cy="63881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133802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66E3111-A925-4D65-A095-AD46B8A9C2EA}"/>
              </a:ext>
            </a:extLst>
          </p:cNvPr>
          <p:cNvSpPr>
            <a:spLocks noGrp="1"/>
          </p:cNvSpPr>
          <p:nvPr>
            <p:ph type="body" sz="quarter" idx="10"/>
          </p:nvPr>
        </p:nvSpPr>
        <p:spPr>
          <a:xfrm>
            <a:off x="8265560" y="723471"/>
            <a:ext cx="3443662" cy="4708981"/>
          </a:xfrm>
        </p:spPr>
        <p:txBody>
          <a:bodyPr/>
          <a:lstStyle/>
          <a:p>
            <a:pPr marL="0" indent="0">
              <a:buNone/>
            </a:pPr>
            <a:r>
              <a:rPr lang="fr-CA" dirty="0"/>
              <a:t>Normalisation des objets et des sources de données</a:t>
            </a:r>
          </a:p>
          <a:p>
            <a:pPr marL="0" indent="0">
              <a:buNone/>
            </a:pPr>
            <a:endParaRPr lang="fr-CA" dirty="0"/>
          </a:p>
          <a:p>
            <a:pPr marL="0" indent="0">
              <a:buNone/>
            </a:pPr>
            <a:r>
              <a:rPr lang="fr-CA" dirty="0"/>
              <a:t>Utilisation de </a:t>
            </a:r>
            <a:r>
              <a:rPr lang="fr-CA" dirty="0" err="1"/>
              <a:t>PNPFramework</a:t>
            </a:r>
            <a:r>
              <a:rPr lang="fr-CA" dirty="0"/>
              <a:t> pour le déploiement</a:t>
            </a:r>
          </a:p>
        </p:txBody>
      </p:sp>
      <p:pic>
        <p:nvPicPr>
          <p:cNvPr id="4" name="Image 3">
            <a:extLst>
              <a:ext uri="{FF2B5EF4-FFF2-40B4-BE49-F238E27FC236}">
                <a16:creationId xmlns:a16="http://schemas.microsoft.com/office/drawing/2014/main" id="{677EE03A-360D-4F5F-8405-B5371370ADC0}"/>
              </a:ext>
            </a:extLst>
          </p:cNvPr>
          <p:cNvPicPr>
            <a:picLocks noChangeAspect="1"/>
          </p:cNvPicPr>
          <p:nvPr/>
        </p:nvPicPr>
        <p:blipFill rotWithShape="1">
          <a:blip r:embed="rId2"/>
          <a:srcRect l="30855" t="15067"/>
          <a:stretch/>
        </p:blipFill>
        <p:spPr>
          <a:xfrm>
            <a:off x="0" y="0"/>
            <a:ext cx="7985492" cy="638750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3575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BDDA4-42D4-4584-8266-B7604071646E}"/>
              </a:ext>
            </a:extLst>
          </p:cNvPr>
          <p:cNvSpPr>
            <a:spLocks noGrp="1"/>
          </p:cNvSpPr>
          <p:nvPr>
            <p:ph type="title"/>
          </p:nvPr>
        </p:nvSpPr>
        <p:spPr/>
        <p:txBody>
          <a:bodyPr/>
          <a:lstStyle/>
          <a:p>
            <a:r>
              <a:rPr lang="fr-CA" dirty="0"/>
              <a:t>Power BI</a:t>
            </a:r>
          </a:p>
        </p:txBody>
      </p:sp>
    </p:spTree>
    <p:extLst>
      <p:ext uri="{BB962C8B-B14F-4D97-AF65-F5344CB8AC3E}">
        <p14:creationId xmlns:p14="http://schemas.microsoft.com/office/powerpoint/2010/main" val="836768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96871" y="1113382"/>
            <a:ext cx="7425026" cy="4957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53959" lvl="1" defTabSz="914093" fontAlgn="base">
              <a:lnSpc>
                <a:spcPct val="90000"/>
              </a:lnSpc>
              <a:spcBef>
                <a:spcPct val="20000"/>
              </a:spcBef>
              <a:spcAft>
                <a:spcPct val="0"/>
              </a:spcAft>
              <a:buSzPct val="90000"/>
              <a:defRPr/>
            </a:pPr>
            <a:r>
              <a:rPr lang="en-US" sz="2399" dirty="0">
                <a:ln w="3175">
                  <a:noFill/>
                </a:ln>
                <a:solidFill>
                  <a:srgbClr val="000000"/>
                </a:solidFill>
                <a:latin typeface="Segoe UI"/>
              </a:rPr>
              <a:t>Les </a:t>
            </a:r>
            <a:r>
              <a:rPr lang="en-US" sz="2399" dirty="0" err="1">
                <a:ln w="3175">
                  <a:noFill/>
                </a:ln>
                <a:solidFill>
                  <a:srgbClr val="000000"/>
                </a:solidFill>
                <a:latin typeface="Segoe UI"/>
              </a:rPr>
              <a:t>définis</a:t>
            </a:r>
            <a:r>
              <a:rPr lang="en-US" sz="2399" dirty="0">
                <a:ln w="3175">
                  <a:noFill/>
                </a:ln>
                <a:solidFill>
                  <a:srgbClr val="000000"/>
                </a:solidFill>
                <a:latin typeface="Segoe UI"/>
              </a:rPr>
              <a:t> </a:t>
            </a:r>
            <a:r>
              <a:rPr lang="en-US" sz="2399" dirty="0" err="1">
                <a:ln w="3175">
                  <a:noFill/>
                </a:ln>
                <a:solidFill>
                  <a:srgbClr val="000000"/>
                </a:solidFill>
                <a:latin typeface="Segoe UI"/>
              </a:rPr>
              <a:t>communs</a:t>
            </a:r>
            <a:r>
              <a:rPr lang="en-US" sz="2399" dirty="0">
                <a:ln w="3175">
                  <a:noFill/>
                </a:ln>
                <a:solidFill>
                  <a:srgbClr val="000000"/>
                </a:solidFill>
                <a:latin typeface="Segoe UI"/>
              </a:rPr>
              <a:t> du </a:t>
            </a:r>
            <a:r>
              <a:rPr lang="en-US" sz="2399" dirty="0" err="1">
                <a:ln w="3175">
                  <a:noFill/>
                </a:ln>
                <a:solidFill>
                  <a:srgbClr val="000000"/>
                </a:solidFill>
                <a:latin typeface="Segoe UI"/>
              </a:rPr>
              <a:t>décisionnel</a:t>
            </a:r>
            <a:r>
              <a:rPr lang="en-US" sz="2399" dirty="0">
                <a:ln w="3175">
                  <a:noFill/>
                </a:ln>
                <a:solidFill>
                  <a:srgbClr val="000000"/>
                </a:solidFill>
                <a:latin typeface="Segoe UI"/>
              </a:rPr>
              <a:t> </a:t>
            </a:r>
            <a:r>
              <a:rPr lang="en-US" sz="2399" dirty="0" err="1">
                <a:ln w="3175">
                  <a:noFill/>
                </a:ln>
                <a:solidFill>
                  <a:srgbClr val="000000"/>
                </a:solidFill>
                <a:latin typeface="Segoe UI"/>
              </a:rPr>
              <a:t>d’affaires</a:t>
            </a:r>
            <a:r>
              <a:rPr lang="en-US" sz="2399" dirty="0">
                <a:ln w="3175">
                  <a:noFill/>
                </a:ln>
                <a:solidFill>
                  <a:srgbClr val="000000"/>
                </a:solidFill>
                <a:latin typeface="Segoe UI"/>
              </a:rPr>
              <a:t> sont :</a:t>
            </a:r>
          </a:p>
        </p:txBody>
      </p:sp>
      <p:grpSp>
        <p:nvGrpSpPr>
          <p:cNvPr id="3" name="Group 2"/>
          <p:cNvGrpSpPr/>
          <p:nvPr/>
        </p:nvGrpSpPr>
        <p:grpSpPr>
          <a:xfrm>
            <a:off x="461318" y="2943736"/>
            <a:ext cx="11128524" cy="919589"/>
            <a:chOff x="419875" y="3553208"/>
            <a:chExt cx="11131423" cy="919829"/>
          </a:xfrm>
        </p:grpSpPr>
        <p:grpSp>
          <p:nvGrpSpPr>
            <p:cNvPr id="54" name="Group 11"/>
            <p:cNvGrpSpPr/>
            <p:nvPr/>
          </p:nvGrpSpPr>
          <p:grpSpPr>
            <a:xfrm>
              <a:off x="419875" y="3553208"/>
              <a:ext cx="11131423" cy="919829"/>
              <a:chOff x="419875" y="3540205"/>
              <a:chExt cx="11131423" cy="919829"/>
            </a:xfrm>
          </p:grpSpPr>
          <p:sp>
            <p:nvSpPr>
              <p:cNvPr id="55" name="Rectangle 12"/>
              <p:cNvSpPr/>
              <p:nvPr/>
            </p:nvSpPr>
            <p:spPr bwMode="auto">
              <a:xfrm>
                <a:off x="1327452" y="3540205"/>
                <a:ext cx="4252254"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defRPr/>
                </a:pPr>
                <a:r>
                  <a:rPr lang="en-US" sz="2400" dirty="0" err="1">
                    <a:solidFill>
                      <a:srgbClr val="EDC30D"/>
                    </a:solidFill>
                    <a:latin typeface="Segoe UI Light"/>
                    <a:ea typeface="Segoe UI" pitchFamily="34" charset="0"/>
                    <a:cs typeface="Segoe UI" pitchFamily="34" charset="0"/>
                  </a:rPr>
                  <a:t>Variétés</a:t>
                </a:r>
                <a:r>
                  <a:rPr lang="en-US" sz="2400" dirty="0">
                    <a:solidFill>
                      <a:srgbClr val="EDC30D"/>
                    </a:solidFill>
                    <a:latin typeface="Segoe UI Light"/>
                    <a:ea typeface="Segoe UI" pitchFamily="34" charset="0"/>
                    <a:cs typeface="Segoe UI" pitchFamily="34" charset="0"/>
                  </a:rPr>
                  <a:t> des sources de </a:t>
                </a:r>
                <a:r>
                  <a:rPr lang="en-US" sz="2400" dirty="0" err="1">
                    <a:solidFill>
                      <a:srgbClr val="EDC30D"/>
                    </a:solidFill>
                    <a:latin typeface="Segoe UI Light"/>
                    <a:ea typeface="Segoe UI" pitchFamily="34" charset="0"/>
                    <a:cs typeface="Segoe UI" pitchFamily="34" charset="0"/>
                  </a:rPr>
                  <a:t>donnés</a:t>
                </a:r>
                <a:endParaRPr lang="en-US" sz="2400" dirty="0">
                  <a:solidFill>
                    <a:srgbClr val="EDC30D"/>
                  </a:solidFill>
                  <a:latin typeface="Segoe UI Light"/>
                  <a:ea typeface="Segoe UI" pitchFamily="34" charset="0"/>
                  <a:cs typeface="Segoe UI" pitchFamily="34" charset="0"/>
                </a:endParaRPr>
              </a:p>
            </p:txBody>
          </p:sp>
          <p:sp>
            <p:nvSpPr>
              <p:cNvPr id="56" name="Rectangle 13"/>
              <p:cNvSpPr/>
              <p:nvPr/>
            </p:nvSpPr>
            <p:spPr bwMode="auto">
              <a:xfrm>
                <a:off x="5579706" y="3545634"/>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defTabSz="914093" fontAlgn="base">
                  <a:lnSpc>
                    <a:spcPct val="90000"/>
                  </a:lnSpc>
                  <a:spcBef>
                    <a:spcPct val="20000"/>
                  </a:spcBef>
                  <a:spcAft>
                    <a:spcPct val="0"/>
                  </a:spcAft>
                  <a:buSzPct val="90000"/>
                  <a:defRPr/>
                </a:pPr>
                <a:r>
                  <a:rPr lang="fr-FR" sz="1799" dirty="0">
                    <a:ln w="3175">
                      <a:noFill/>
                    </a:ln>
                    <a:solidFill>
                      <a:srgbClr val="000000"/>
                    </a:solidFill>
                    <a:latin typeface="Segoe UI Light"/>
                  </a:rPr>
                  <a:t>Les données résidant dans les solutions Cloud et les emplacements sur site sont difficiles à accéder et à actualiser en toute sécurité</a:t>
                </a:r>
                <a:endParaRPr lang="en-US" sz="1799" dirty="0">
                  <a:ln w="3175">
                    <a:noFill/>
                  </a:ln>
                  <a:solidFill>
                    <a:srgbClr val="000000"/>
                  </a:solidFill>
                  <a:latin typeface="Segoe UI Light"/>
                </a:endParaRPr>
              </a:p>
            </p:txBody>
          </p:sp>
          <p:sp>
            <p:nvSpPr>
              <p:cNvPr id="57" name="Rectangle 16"/>
              <p:cNvSpPr/>
              <p:nvPr/>
            </p:nvSpPr>
            <p:spPr bwMode="auto">
              <a:xfrm>
                <a:off x="419875" y="3545634"/>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defRPr/>
                </a:pPr>
                <a:endParaRPr lang="en-US" sz="3599" b="1">
                  <a:solidFill>
                    <a:srgbClr val="000000"/>
                  </a:solidFill>
                  <a:latin typeface="Segoe UI"/>
                  <a:ea typeface="Segoe UI" pitchFamily="34" charset="0"/>
                  <a:cs typeface="Segoe UI" pitchFamily="34" charset="0"/>
                </a:endParaRPr>
              </a:p>
            </p:txBody>
          </p:sp>
        </p:grpSp>
        <p:sp>
          <p:nvSpPr>
            <p:cNvPr id="16" name="Freeform 15"/>
            <p:cNvSpPr>
              <a:spLocks noChangeAspect="1" noEditPoints="1"/>
            </p:cNvSpPr>
            <p:nvPr/>
          </p:nvSpPr>
          <p:spPr bwMode="auto">
            <a:xfrm>
              <a:off x="895778" y="3824238"/>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tx1"/>
            </a:solidFill>
            <a:ln>
              <a:solidFill>
                <a:schemeClr val="tx1"/>
              </a:solidFill>
            </a:ln>
            <a:extLst/>
          </p:spPr>
          <p:txBody>
            <a:bodyPr vert="horz" wrap="square" lIns="87832" tIns="43916" rIns="87832" bIns="439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583">
                <a:defRPr/>
              </a:pPr>
              <a:endParaRPr lang="en-US" sz="2306">
                <a:solidFill>
                  <a:srgbClr val="000000"/>
                </a:solidFill>
              </a:endParaRPr>
            </a:p>
          </p:txBody>
        </p:sp>
        <p:sp>
          <p:nvSpPr>
            <p:cNvPr id="17" name="Freeform 16"/>
            <p:cNvSpPr>
              <a:spLocks noChangeAspect="1" noEditPoints="1"/>
            </p:cNvSpPr>
            <p:nvPr/>
          </p:nvSpPr>
          <p:spPr bwMode="black">
            <a:xfrm>
              <a:off x="616986" y="4004167"/>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w="19050">
              <a:solidFill>
                <a:schemeClr val="tx1"/>
              </a:solidFill>
            </a:ln>
          </p:spPr>
          <p:txBody>
            <a:bodyPr vert="horz" wrap="square" lIns="68556" tIns="34278" rIns="68556" bIns="3427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62">
                <a:defRPr/>
              </a:pPr>
              <a:endParaRPr lang="en-US" sz="1350">
                <a:ln w="19050">
                  <a:solidFill>
                    <a:srgbClr val="000000"/>
                  </a:solidFill>
                </a:ln>
                <a:solidFill>
                  <a:srgbClr val="000000"/>
                </a:solidFill>
                <a:latin typeface="Segoe UI"/>
              </a:endParaRPr>
            </a:p>
          </p:txBody>
        </p:sp>
      </p:grpSp>
      <p:grpSp>
        <p:nvGrpSpPr>
          <p:cNvPr id="2" name="Group 1"/>
          <p:cNvGrpSpPr/>
          <p:nvPr/>
        </p:nvGrpSpPr>
        <p:grpSpPr>
          <a:xfrm>
            <a:off x="461317" y="1893537"/>
            <a:ext cx="11128523" cy="914162"/>
            <a:chOff x="419875" y="2502736"/>
            <a:chExt cx="11131422" cy="914400"/>
          </a:xfrm>
        </p:grpSpPr>
        <p:grpSp>
          <p:nvGrpSpPr>
            <p:cNvPr id="50" name="Group 49"/>
            <p:cNvGrpSpPr/>
            <p:nvPr/>
          </p:nvGrpSpPr>
          <p:grpSpPr>
            <a:xfrm>
              <a:off x="419875" y="2502736"/>
              <a:ext cx="11131422" cy="914400"/>
              <a:chOff x="419875" y="2369977"/>
              <a:chExt cx="11131422" cy="914400"/>
            </a:xfrm>
          </p:grpSpPr>
          <p:sp>
            <p:nvSpPr>
              <p:cNvPr id="51" name="Rectangle 50"/>
              <p:cNvSpPr/>
              <p:nvPr/>
            </p:nvSpPr>
            <p:spPr bwMode="auto">
              <a:xfrm>
                <a:off x="1327452" y="2369977"/>
                <a:ext cx="4252253"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defRPr/>
                </a:pPr>
                <a:r>
                  <a:rPr lang="en-US" sz="2400" dirty="0">
                    <a:solidFill>
                      <a:srgbClr val="EDC30D"/>
                    </a:solidFill>
                    <a:latin typeface="Segoe UI Light"/>
                    <a:ea typeface="Segoe UI" pitchFamily="34" charset="0"/>
                    <a:cs typeface="Segoe UI" pitchFamily="34" charset="0"/>
                  </a:rPr>
                  <a:t>Vue à 360 </a:t>
                </a:r>
                <a:r>
                  <a:rPr lang="en-US" sz="2400" dirty="0" err="1">
                    <a:solidFill>
                      <a:srgbClr val="EDC30D"/>
                    </a:solidFill>
                    <a:latin typeface="Segoe UI Light"/>
                    <a:ea typeface="Segoe UI" pitchFamily="34" charset="0"/>
                    <a:cs typeface="Segoe UI" pitchFamily="34" charset="0"/>
                  </a:rPr>
                  <a:t>degrés</a:t>
                </a:r>
                <a:endParaRPr lang="en-US" sz="2400" dirty="0">
                  <a:solidFill>
                    <a:srgbClr val="EDC30D"/>
                  </a:solidFill>
                  <a:latin typeface="Segoe UI Light"/>
                  <a:ea typeface="Segoe UI" pitchFamily="34" charset="0"/>
                  <a:cs typeface="Segoe UI" pitchFamily="34" charset="0"/>
                </a:endParaRPr>
              </a:p>
            </p:txBody>
          </p:sp>
          <p:sp>
            <p:nvSpPr>
              <p:cNvPr id="52" name="Rectangle 51"/>
              <p:cNvSpPr/>
              <p:nvPr/>
            </p:nvSpPr>
            <p:spPr bwMode="auto">
              <a:xfrm>
                <a:off x="5579705" y="2369977"/>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defTabSz="914093" fontAlgn="base">
                  <a:lnSpc>
                    <a:spcPct val="90000"/>
                  </a:lnSpc>
                  <a:spcBef>
                    <a:spcPct val="20000"/>
                  </a:spcBef>
                  <a:spcAft>
                    <a:spcPct val="0"/>
                  </a:spcAft>
                  <a:buSzPct val="90000"/>
                  <a:defRPr/>
                </a:pPr>
                <a:r>
                  <a:rPr lang="fr-FR" sz="1799" dirty="0">
                    <a:ln w="3175">
                      <a:noFill/>
                    </a:ln>
                    <a:solidFill>
                      <a:srgbClr val="000000"/>
                    </a:solidFill>
                    <a:latin typeface="Segoe UI Light"/>
                  </a:rPr>
                  <a:t>Les données se trouvent souvent dans des endroits disparates et cloisonnés, ce qui rend difficile la vision complète de vos activités</a:t>
                </a:r>
                <a:endParaRPr lang="en-US" sz="1799" dirty="0">
                  <a:ln w="3175">
                    <a:noFill/>
                  </a:ln>
                  <a:solidFill>
                    <a:srgbClr val="000000"/>
                  </a:solidFill>
                  <a:latin typeface="Segoe UI Light"/>
                </a:endParaRPr>
              </a:p>
            </p:txBody>
          </p:sp>
          <p:sp>
            <p:nvSpPr>
              <p:cNvPr id="53" name="Rectangle 52"/>
              <p:cNvSpPr/>
              <p:nvPr/>
            </p:nvSpPr>
            <p:spPr bwMode="auto">
              <a:xfrm>
                <a:off x="419875" y="2369977"/>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defRPr/>
                </a:pPr>
                <a:endParaRPr lang="en-US" sz="3599" b="1">
                  <a:solidFill>
                    <a:srgbClr val="000000"/>
                  </a:solidFill>
                  <a:latin typeface="Segoe UI"/>
                  <a:ea typeface="Segoe UI" pitchFamily="34" charset="0"/>
                  <a:cs typeface="Segoe UI" pitchFamily="34" charset="0"/>
                </a:endParaRPr>
              </a:p>
            </p:txBody>
          </p:sp>
        </p:grpSp>
        <p:sp>
          <p:nvSpPr>
            <p:cNvPr id="18" name="Freeform 17"/>
            <p:cNvSpPr>
              <a:spLocks noChangeAspect="1" noEditPoints="1"/>
            </p:cNvSpPr>
            <p:nvPr/>
          </p:nvSpPr>
          <p:spPr bwMode="black">
            <a:xfrm>
              <a:off x="675379" y="2822776"/>
              <a:ext cx="457200" cy="31626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vert="horz" wrap="square" lIns="69935" tIns="34967" rIns="69935" bIns="3496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62">
                <a:defRPr/>
              </a:pPr>
              <a:endParaRPr lang="en-US" sz="1350">
                <a:solidFill>
                  <a:srgbClr val="000000"/>
                </a:solidFill>
                <a:latin typeface="Segoe UI"/>
              </a:endParaRPr>
            </a:p>
          </p:txBody>
        </p:sp>
      </p:grpSp>
      <p:grpSp>
        <p:nvGrpSpPr>
          <p:cNvPr id="5" name="Group 4"/>
          <p:cNvGrpSpPr/>
          <p:nvPr/>
        </p:nvGrpSpPr>
        <p:grpSpPr>
          <a:xfrm>
            <a:off x="461318" y="4044494"/>
            <a:ext cx="11128524" cy="914162"/>
            <a:chOff x="419875" y="4654253"/>
            <a:chExt cx="11131423" cy="914400"/>
          </a:xfrm>
        </p:grpSpPr>
        <p:grpSp>
          <p:nvGrpSpPr>
            <p:cNvPr id="58" name="Group 24"/>
            <p:cNvGrpSpPr/>
            <p:nvPr/>
          </p:nvGrpSpPr>
          <p:grpSpPr>
            <a:xfrm>
              <a:off x="419875" y="4654253"/>
              <a:ext cx="11131423" cy="914400"/>
              <a:chOff x="419875" y="4721288"/>
              <a:chExt cx="11131423" cy="1690145"/>
            </a:xfrm>
          </p:grpSpPr>
          <p:sp>
            <p:nvSpPr>
              <p:cNvPr id="59" name="Rectangle 25"/>
              <p:cNvSpPr/>
              <p:nvPr/>
            </p:nvSpPr>
            <p:spPr bwMode="auto">
              <a:xfrm>
                <a:off x="1334275" y="4721288"/>
                <a:ext cx="4245430"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defRPr/>
                </a:pPr>
                <a:r>
                  <a:rPr lang="en-US" sz="2000" dirty="0">
                    <a:solidFill>
                      <a:srgbClr val="EDC30D"/>
                    </a:solidFill>
                    <a:latin typeface="Segoe UI Light"/>
                    <a:ea typeface="Segoe UI" pitchFamily="34" charset="0"/>
                    <a:cs typeface="Segoe UI" pitchFamily="34" charset="0"/>
                  </a:rPr>
                  <a:t>Les </a:t>
                </a:r>
                <a:r>
                  <a:rPr lang="en-US" sz="2000" dirty="0" err="1">
                    <a:solidFill>
                      <a:srgbClr val="EDC30D"/>
                    </a:solidFill>
                    <a:latin typeface="Segoe UI Light"/>
                    <a:ea typeface="Segoe UI" pitchFamily="34" charset="0"/>
                    <a:cs typeface="Segoe UI" pitchFamily="34" charset="0"/>
                  </a:rPr>
                  <a:t>bonnes</a:t>
                </a:r>
                <a:r>
                  <a:rPr lang="en-US" sz="2000" dirty="0">
                    <a:solidFill>
                      <a:srgbClr val="EDC30D"/>
                    </a:solidFill>
                    <a:latin typeface="Segoe UI Light"/>
                    <a:ea typeface="Segoe UI" pitchFamily="34" charset="0"/>
                    <a:cs typeface="Segoe UI" pitchFamily="34" charset="0"/>
                  </a:rPr>
                  <a:t> données, pour les </a:t>
                </a:r>
                <a:r>
                  <a:rPr lang="en-US" sz="2000" dirty="0" err="1">
                    <a:solidFill>
                      <a:srgbClr val="EDC30D"/>
                    </a:solidFill>
                    <a:latin typeface="Segoe UI Light"/>
                    <a:ea typeface="Segoe UI" pitchFamily="34" charset="0"/>
                    <a:cs typeface="Segoe UI" pitchFamily="34" charset="0"/>
                  </a:rPr>
                  <a:t>bonnes</a:t>
                </a:r>
                <a:r>
                  <a:rPr lang="en-US" sz="2000" dirty="0">
                    <a:solidFill>
                      <a:srgbClr val="EDC30D"/>
                    </a:solidFill>
                    <a:latin typeface="Segoe UI Light"/>
                    <a:ea typeface="Segoe UI" pitchFamily="34" charset="0"/>
                    <a:cs typeface="Segoe UI" pitchFamily="34" charset="0"/>
                  </a:rPr>
                  <a:t> </a:t>
                </a:r>
                <a:r>
                  <a:rPr lang="en-US" sz="2000" dirty="0" err="1">
                    <a:solidFill>
                      <a:srgbClr val="EDC30D"/>
                    </a:solidFill>
                    <a:latin typeface="Segoe UI Light"/>
                    <a:ea typeface="Segoe UI" pitchFamily="34" charset="0"/>
                    <a:cs typeface="Segoe UI" pitchFamily="34" charset="0"/>
                  </a:rPr>
                  <a:t>personnes</a:t>
                </a:r>
                <a:r>
                  <a:rPr lang="en-US" sz="2000" dirty="0">
                    <a:solidFill>
                      <a:srgbClr val="EDC30D"/>
                    </a:solidFill>
                    <a:latin typeface="Segoe UI Light"/>
                    <a:ea typeface="Segoe UI" pitchFamily="34" charset="0"/>
                    <a:cs typeface="Segoe UI" pitchFamily="34" charset="0"/>
                  </a:rPr>
                  <a:t> au bon moment</a:t>
                </a:r>
              </a:p>
            </p:txBody>
          </p:sp>
          <p:sp>
            <p:nvSpPr>
              <p:cNvPr id="60" name="Rectangle 26"/>
              <p:cNvSpPr/>
              <p:nvPr/>
            </p:nvSpPr>
            <p:spPr bwMode="auto">
              <a:xfrm>
                <a:off x="5579706" y="4721288"/>
                <a:ext cx="5971592"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defTabSz="914093" fontAlgn="base">
                  <a:lnSpc>
                    <a:spcPct val="90000"/>
                  </a:lnSpc>
                  <a:spcBef>
                    <a:spcPct val="20000"/>
                  </a:spcBef>
                  <a:spcAft>
                    <a:spcPct val="0"/>
                  </a:spcAft>
                  <a:buSzPct val="90000"/>
                  <a:defRPr/>
                </a:pPr>
                <a:r>
                  <a:rPr lang="fr-FR" sz="1799" dirty="0">
                    <a:ln w="3175">
                      <a:noFill/>
                    </a:ln>
                    <a:solidFill>
                      <a:srgbClr val="000000"/>
                    </a:solidFill>
                    <a:latin typeface="Segoe UI Light"/>
                  </a:rPr>
                  <a:t>Des utilisateurs différents ont des besoins différents. Les utilisateurs professionnels ont besoin des dernières données opérationnelles</a:t>
                </a:r>
                <a:endParaRPr lang="en-US" sz="1799" dirty="0">
                  <a:ln w="3175">
                    <a:noFill/>
                  </a:ln>
                  <a:solidFill>
                    <a:srgbClr val="000000"/>
                  </a:solidFill>
                  <a:latin typeface="Segoe UI Light"/>
                </a:endParaRPr>
              </a:p>
            </p:txBody>
          </p:sp>
          <p:sp>
            <p:nvSpPr>
              <p:cNvPr id="61" name="Rectangle 27"/>
              <p:cNvSpPr/>
              <p:nvPr/>
            </p:nvSpPr>
            <p:spPr bwMode="auto">
              <a:xfrm>
                <a:off x="419875" y="4721288"/>
                <a:ext cx="91440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defRPr/>
                </a:pPr>
                <a:endParaRPr lang="en-US" sz="3599" b="1">
                  <a:solidFill>
                    <a:srgbClr val="000000"/>
                  </a:solidFill>
                  <a:latin typeface="Segoe UI"/>
                  <a:ea typeface="Segoe UI" pitchFamily="34" charset="0"/>
                  <a:cs typeface="Segoe UI" pitchFamily="34" charset="0"/>
                </a:endParaRPr>
              </a:p>
            </p:txBody>
          </p:sp>
        </p:grpSp>
        <p:sp>
          <p:nvSpPr>
            <p:cNvPr id="22" name="Freeform 25"/>
            <p:cNvSpPr>
              <a:spLocks noChangeAspect="1" noEditPoints="1"/>
            </p:cNvSpPr>
            <p:nvPr/>
          </p:nvSpPr>
          <p:spPr bwMode="black">
            <a:xfrm>
              <a:off x="648475" y="4916806"/>
              <a:ext cx="457200" cy="38929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82284" tIns="41142" rIns="82284" bIns="41142" numCol="1" anchor="t" anchorCtr="0" compatLnSpc="1">
              <a:prstTxWarp prst="textNoShape">
                <a:avLst/>
              </a:prstTxWarp>
            </a:bodyPr>
            <a:lstStyle/>
            <a:p>
              <a:pPr defTabSz="914126">
                <a:defRPr/>
              </a:pPr>
              <a:endParaRPr lang="en-US" sz="900">
                <a:solidFill>
                  <a:srgbClr val="000000"/>
                </a:solidFill>
                <a:latin typeface="Segoe UI"/>
              </a:endParaRPr>
            </a:p>
          </p:txBody>
        </p:sp>
      </p:grpSp>
      <p:sp>
        <p:nvSpPr>
          <p:cNvPr id="6" name="Title 5">
            <a:extLst>
              <a:ext uri="{FF2B5EF4-FFF2-40B4-BE49-F238E27FC236}">
                <a16:creationId xmlns:a16="http://schemas.microsoft.com/office/drawing/2014/main" id="{9FC660D6-A02E-4A0F-AD5A-96374807DE52}"/>
              </a:ext>
            </a:extLst>
          </p:cNvPr>
          <p:cNvSpPr>
            <a:spLocks noGrp="1"/>
          </p:cNvSpPr>
          <p:nvPr>
            <p:ph type="title"/>
          </p:nvPr>
        </p:nvSpPr>
        <p:spPr>
          <a:xfrm>
            <a:off x="461317" y="381951"/>
            <a:ext cx="11149013" cy="747897"/>
          </a:xfrm>
        </p:spPr>
        <p:txBody>
          <a:bodyPr/>
          <a:lstStyle/>
          <a:p>
            <a:r>
              <a:rPr lang="fr-CA" sz="4000" dirty="0"/>
              <a:t>Donner de la valeur métier aux données est un défi</a:t>
            </a:r>
          </a:p>
        </p:txBody>
      </p:sp>
    </p:spTree>
    <p:extLst>
      <p:ext uri="{BB962C8B-B14F-4D97-AF65-F5344CB8AC3E}">
        <p14:creationId xmlns:p14="http://schemas.microsoft.com/office/powerpoint/2010/main" val="1468053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047" y="688222"/>
            <a:ext cx="11190154"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endParaRPr lang="en-US" sz="1999">
              <a:solidFill>
                <a:srgbClr val="EDC30D"/>
              </a:solidFill>
              <a:latin typeface="Segoe UI Light"/>
            </a:endParaRPr>
          </a:p>
        </p:txBody>
      </p:sp>
      <p:sp>
        <p:nvSpPr>
          <p:cNvPr id="5" name="Content Placeholder 2"/>
          <p:cNvSpPr txBox="1">
            <a:spLocks/>
          </p:cNvSpPr>
          <p:nvPr/>
        </p:nvSpPr>
        <p:spPr>
          <a:xfrm>
            <a:off x="978047" y="2101518"/>
            <a:ext cx="9765319" cy="3332834"/>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650" indent="-365650" defTabSz="914126">
              <a:spcBef>
                <a:spcPts val="1799"/>
              </a:spcBef>
              <a:buClr>
                <a:srgbClr val="EDC30D"/>
              </a:buClr>
              <a:defRPr/>
            </a:pPr>
            <a:endParaRPr lang="en-US" sz="1999">
              <a:solidFill>
                <a:prstClr val="white"/>
              </a:solidFill>
              <a:latin typeface="Segoe UI Light" panose="020B0502040204020203" pitchFamily="34" charset="0"/>
              <a:cs typeface="Segoe UI Light" panose="020B0502040204020203" pitchFamily="34" charset="0"/>
            </a:endParaRPr>
          </a:p>
        </p:txBody>
      </p:sp>
      <p:sp>
        <p:nvSpPr>
          <p:cNvPr id="7" name="Title 6"/>
          <p:cNvSpPr>
            <a:spLocks noGrp="1"/>
          </p:cNvSpPr>
          <p:nvPr>
            <p:ph type="title"/>
          </p:nvPr>
        </p:nvSpPr>
        <p:spPr/>
        <p:txBody>
          <a:bodyPr/>
          <a:lstStyle/>
          <a:p>
            <a:r>
              <a:rPr lang="en-US" dirty="0">
                <a:solidFill>
                  <a:srgbClr val="EDC30D"/>
                </a:solidFill>
              </a:rPr>
              <a:t>Pourquoi la </a:t>
            </a:r>
            <a:r>
              <a:rPr lang="en-US" dirty="0" err="1">
                <a:solidFill>
                  <a:srgbClr val="EDC30D"/>
                </a:solidFill>
              </a:rPr>
              <a:t>gouvernance</a:t>
            </a:r>
            <a:r>
              <a:rPr lang="en-US" dirty="0">
                <a:solidFill>
                  <a:srgbClr val="EDC30D"/>
                </a:solidFill>
              </a:rPr>
              <a:t> ?</a:t>
            </a:r>
            <a:endParaRPr lang="en-GB" dirty="0"/>
          </a:p>
        </p:txBody>
      </p:sp>
      <p:graphicFrame>
        <p:nvGraphicFramePr>
          <p:cNvPr id="2" name="Diagram 1"/>
          <p:cNvGraphicFramePr/>
          <p:nvPr>
            <p:extLst>
              <p:ext uri="{D42A27DB-BD31-4B8C-83A1-F6EECF244321}">
                <p14:modId xmlns:p14="http://schemas.microsoft.com/office/powerpoint/2010/main" val="2338178604"/>
              </p:ext>
            </p:extLst>
          </p:nvPr>
        </p:nvGraphicFramePr>
        <p:xfrm>
          <a:off x="5423343" y="162379"/>
          <a:ext cx="6440218" cy="2087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688E871C-173C-4D6E-A974-8EF8243E62C3}"/>
              </a:ext>
            </a:extLst>
          </p:cNvPr>
          <p:cNvGraphicFramePr/>
          <p:nvPr>
            <p:extLst>
              <p:ext uri="{D42A27DB-BD31-4B8C-83A1-F6EECF244321}">
                <p14:modId xmlns:p14="http://schemas.microsoft.com/office/powerpoint/2010/main" val="1174248425"/>
              </p:ext>
            </p:extLst>
          </p:nvPr>
        </p:nvGraphicFramePr>
        <p:xfrm>
          <a:off x="5423343" y="1672683"/>
          <a:ext cx="6440218" cy="55553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804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E79EF-DC58-4735-96B9-2C7263832A40}"/>
              </a:ext>
            </a:extLst>
          </p:cNvPr>
          <p:cNvSpPr>
            <a:spLocks noGrp="1"/>
          </p:cNvSpPr>
          <p:nvPr>
            <p:ph type="title"/>
          </p:nvPr>
        </p:nvSpPr>
        <p:spPr>
          <a:xfrm>
            <a:off x="0" y="2607161"/>
            <a:ext cx="12188825" cy="1273555"/>
          </a:xfrm>
        </p:spPr>
        <p:txBody>
          <a:bodyPr/>
          <a:lstStyle/>
          <a:p>
            <a:r>
              <a:rPr lang="fr-CA" dirty="0"/>
              <a:t>Si vous ne prenez pas de décisions….</a:t>
            </a:r>
          </a:p>
        </p:txBody>
      </p:sp>
      <p:sp>
        <p:nvSpPr>
          <p:cNvPr id="5" name="Text Placeholder 4">
            <a:extLst>
              <a:ext uri="{FF2B5EF4-FFF2-40B4-BE49-F238E27FC236}">
                <a16:creationId xmlns:a16="http://schemas.microsoft.com/office/drawing/2014/main" id="{9C107625-4190-45A2-904E-3EF94902877F}"/>
              </a:ext>
            </a:extLst>
          </p:cNvPr>
          <p:cNvSpPr>
            <a:spLocks noGrp="1"/>
          </p:cNvSpPr>
          <p:nvPr>
            <p:ph type="body" sz="quarter" idx="12"/>
          </p:nvPr>
        </p:nvSpPr>
        <p:spPr>
          <a:xfrm>
            <a:off x="947854" y="4101413"/>
            <a:ext cx="10236819" cy="1132160"/>
          </a:xfrm>
        </p:spPr>
        <p:txBody>
          <a:bodyPr/>
          <a:lstStyle/>
          <a:p>
            <a:r>
              <a:rPr lang="fr-FR" dirty="0"/>
              <a:t>Quelqu'un d'autre le fera pour vous... Et ça ne sûrement pas la meilleure décision!</a:t>
            </a:r>
            <a:endParaRPr lang="fr-CA" dirty="0"/>
          </a:p>
        </p:txBody>
      </p:sp>
      <p:sp>
        <p:nvSpPr>
          <p:cNvPr id="6" name="Rectangle 5">
            <a:extLst>
              <a:ext uri="{FF2B5EF4-FFF2-40B4-BE49-F238E27FC236}">
                <a16:creationId xmlns:a16="http://schemas.microsoft.com/office/drawing/2014/main" id="{BA784521-D391-4062-8705-E742ABD4C845}"/>
              </a:ext>
            </a:extLst>
          </p:cNvPr>
          <p:cNvSpPr/>
          <p:nvPr/>
        </p:nvSpPr>
        <p:spPr bwMode="auto">
          <a:xfrm>
            <a:off x="164849" y="5965426"/>
            <a:ext cx="2187994" cy="674381"/>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fr-CA" sz="1999" dirty="0">
              <a:gradFill>
                <a:gsLst>
                  <a:gs pos="5439">
                    <a:srgbClr val="F8F8F8"/>
                  </a:gs>
                  <a:gs pos="10000">
                    <a:srgbClr val="F8F8F8"/>
                  </a:gs>
                </a:gsLst>
                <a:lin ang="5400000" scaled="0"/>
              </a:gradFill>
            </a:endParaRPr>
          </a:p>
        </p:txBody>
      </p:sp>
      <p:sp>
        <p:nvSpPr>
          <p:cNvPr id="2" name="TextBox 1">
            <a:extLst>
              <a:ext uri="{FF2B5EF4-FFF2-40B4-BE49-F238E27FC236}">
                <a16:creationId xmlns:a16="http://schemas.microsoft.com/office/drawing/2014/main" id="{0746AF98-2C78-478E-9654-7BA215878873}"/>
              </a:ext>
            </a:extLst>
          </p:cNvPr>
          <p:cNvSpPr txBox="1"/>
          <p:nvPr/>
        </p:nvSpPr>
        <p:spPr>
          <a:xfrm>
            <a:off x="274754" y="160493"/>
            <a:ext cx="5342616" cy="723916"/>
          </a:xfrm>
          <a:prstGeom prst="rect">
            <a:avLst/>
          </a:prstGeom>
          <a:noFill/>
        </p:spPr>
        <p:txBody>
          <a:bodyPr wrap="none" lIns="0" tIns="0" rIns="0" bIns="0" rtlCol="0">
            <a:spAutoFit/>
          </a:bodyPr>
          <a:lstStyle/>
          <a:p>
            <a:r>
              <a:rPr lang="fr-CA" sz="4704" b="1" spc="-98" dirty="0">
                <a:ln w="3175">
                  <a:noFill/>
                </a:ln>
                <a:gradFill>
                  <a:gsLst>
                    <a:gs pos="100000">
                      <a:schemeClr val="tx2"/>
                    </a:gs>
                    <a:gs pos="0">
                      <a:schemeClr val="tx2"/>
                    </a:gs>
                  </a:gsLst>
                  <a:lin ang="5400000" scaled="0"/>
                </a:gradFill>
                <a:cs typeface="Arial" charset="0"/>
              </a:rPr>
              <a:t>Définissez le cadre !</a:t>
            </a:r>
            <a:endParaRPr lang="fr-CA"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8069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42" y="1522190"/>
            <a:ext cx="4945544" cy="2357958"/>
          </a:xfrm>
        </p:spPr>
        <p:txBody>
          <a:bodyPr/>
          <a:lstStyle/>
          <a:p>
            <a:r>
              <a:rPr lang="en-GB" dirty="0" err="1"/>
              <a:t>Considérations</a:t>
            </a:r>
            <a:r>
              <a:rPr lang="en-GB" dirty="0"/>
              <a:t> </a:t>
            </a:r>
            <a:r>
              <a:rPr lang="en-GB" dirty="0" err="1"/>
              <a:t>importantes</a:t>
            </a:r>
            <a:endParaRPr lang="en-GB" dirty="0"/>
          </a:p>
        </p:txBody>
      </p:sp>
      <p:sp>
        <p:nvSpPr>
          <p:cNvPr id="5" name="TextBox 4"/>
          <p:cNvSpPr txBox="1"/>
          <p:nvPr/>
        </p:nvSpPr>
        <p:spPr>
          <a:xfrm>
            <a:off x="246516" y="3880148"/>
            <a:ext cx="4991940" cy="849242"/>
          </a:xfrm>
          <a:prstGeom prst="rect">
            <a:avLst/>
          </a:prstGeom>
          <a:noFill/>
        </p:spPr>
        <p:txBody>
          <a:bodyPr wrap="square" lIns="182832" tIns="146266" rIns="182832" bIns="146266" rtlCol="0">
            <a:spAutoFit/>
          </a:bodyPr>
          <a:lstStyle/>
          <a:p>
            <a:pPr defTabSz="914126">
              <a:lnSpc>
                <a:spcPct val="90000"/>
              </a:lnSpc>
              <a:spcAft>
                <a:spcPts val="600"/>
              </a:spcAft>
              <a:defRPr/>
            </a:pPr>
            <a:r>
              <a:rPr lang="fr-FR" sz="1999" dirty="0">
                <a:solidFill>
                  <a:srgbClr val="F2C811"/>
                </a:solidFill>
              </a:rPr>
              <a:t>Si vous ne décidez pas en avance, quelqu'un d'autre le fera….plus tard !</a:t>
            </a:r>
            <a:endParaRPr lang="en-GB" sz="1999" dirty="0">
              <a:solidFill>
                <a:srgbClr val="F2C811"/>
              </a:solidFill>
              <a:latin typeface="Segoe UI"/>
            </a:endParaRPr>
          </a:p>
        </p:txBody>
      </p:sp>
      <p:pic>
        <p:nvPicPr>
          <p:cNvPr id="7" name="Graphic 6" descr="Lock">
            <a:extLst>
              <a:ext uri="{FF2B5EF4-FFF2-40B4-BE49-F238E27FC236}">
                <a16:creationId xmlns:a16="http://schemas.microsoft.com/office/drawing/2014/main" id="{DC02CA21-5BDD-4C85-B4B6-4BE45418B8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1038" y="252229"/>
            <a:ext cx="914162" cy="914162"/>
          </a:xfrm>
          <a:prstGeom prst="rect">
            <a:avLst/>
          </a:prstGeom>
        </p:spPr>
      </p:pic>
      <p:pic>
        <p:nvPicPr>
          <p:cNvPr id="9" name="Graphic 8" descr="Group">
            <a:extLst>
              <a:ext uri="{FF2B5EF4-FFF2-40B4-BE49-F238E27FC236}">
                <a16:creationId xmlns:a16="http://schemas.microsoft.com/office/drawing/2014/main" id="{A9F2F89A-4378-4739-A85F-804EC0D1E3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38" y="1360687"/>
            <a:ext cx="914162" cy="914162"/>
          </a:xfrm>
          <a:prstGeom prst="rect">
            <a:avLst/>
          </a:prstGeom>
        </p:spPr>
      </p:pic>
      <p:pic>
        <p:nvPicPr>
          <p:cNvPr id="11" name="Graphic 10" descr="Send">
            <a:extLst>
              <a:ext uri="{FF2B5EF4-FFF2-40B4-BE49-F238E27FC236}">
                <a16:creationId xmlns:a16="http://schemas.microsoft.com/office/drawing/2014/main" id="{4E7721F9-C789-4255-AF66-F83CBAC864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038" y="2507640"/>
            <a:ext cx="914162" cy="914162"/>
          </a:xfrm>
          <a:prstGeom prst="rect">
            <a:avLst/>
          </a:prstGeom>
        </p:spPr>
      </p:pic>
      <p:pic>
        <p:nvPicPr>
          <p:cNvPr id="15" name="Graphic 14" descr="World">
            <a:extLst>
              <a:ext uri="{FF2B5EF4-FFF2-40B4-BE49-F238E27FC236}">
                <a16:creationId xmlns:a16="http://schemas.microsoft.com/office/drawing/2014/main" id="{86F5E161-2234-48F5-B0B4-BBC7A83344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31038" y="3570566"/>
            <a:ext cx="914162" cy="914162"/>
          </a:xfrm>
          <a:prstGeom prst="rect">
            <a:avLst/>
          </a:prstGeom>
        </p:spPr>
      </p:pic>
      <p:pic>
        <p:nvPicPr>
          <p:cNvPr id="21" name="Graphic 20" descr="Network">
            <a:extLst>
              <a:ext uri="{FF2B5EF4-FFF2-40B4-BE49-F238E27FC236}">
                <a16:creationId xmlns:a16="http://schemas.microsoft.com/office/drawing/2014/main" id="{E6652B37-7B4F-430A-8890-C950AEF733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31038" y="4635886"/>
            <a:ext cx="914162" cy="914162"/>
          </a:xfrm>
          <a:prstGeom prst="rect">
            <a:avLst/>
          </a:prstGeom>
        </p:spPr>
      </p:pic>
      <p:pic>
        <p:nvPicPr>
          <p:cNvPr id="23" name="Graphic 22" descr="No sign">
            <a:extLst>
              <a:ext uri="{FF2B5EF4-FFF2-40B4-BE49-F238E27FC236}">
                <a16:creationId xmlns:a16="http://schemas.microsoft.com/office/drawing/2014/main" id="{FCC374DF-121B-458D-8112-A7776D4C1B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31038" y="5701205"/>
            <a:ext cx="914162" cy="914162"/>
          </a:xfrm>
          <a:prstGeom prst="rect">
            <a:avLst/>
          </a:prstGeom>
        </p:spPr>
      </p:pic>
      <p:sp>
        <p:nvSpPr>
          <p:cNvPr id="4" name="TextBox 3">
            <a:extLst>
              <a:ext uri="{FF2B5EF4-FFF2-40B4-BE49-F238E27FC236}">
                <a16:creationId xmlns:a16="http://schemas.microsoft.com/office/drawing/2014/main" id="{A90BB5BB-C378-438B-94C8-1526A00318EA}"/>
              </a:ext>
            </a:extLst>
          </p:cNvPr>
          <p:cNvSpPr txBox="1"/>
          <p:nvPr/>
        </p:nvSpPr>
        <p:spPr>
          <a:xfrm flipH="1">
            <a:off x="6496458" y="613458"/>
            <a:ext cx="5363735" cy="363882"/>
          </a:xfrm>
          <a:prstGeom prst="rect">
            <a:avLst/>
          </a:prstGeom>
          <a:noFill/>
        </p:spPr>
        <p:txBody>
          <a:bodyPr wrap="square" lIns="0" tIns="0" rIns="0" bIns="0" rtlCol="0">
            <a:spAutoFit/>
          </a:bodyPr>
          <a:lstStyle/>
          <a:p>
            <a:pPr defTabSz="914126">
              <a:lnSpc>
                <a:spcPct val="150000"/>
              </a:lnSpc>
              <a:defRPr/>
            </a:pPr>
            <a:r>
              <a:rPr lang="fr-FR" dirty="0">
                <a:solidFill>
                  <a:prstClr val="black"/>
                </a:solidFill>
              </a:rPr>
              <a:t>Sécurisation des données téléchargées sur le service</a:t>
            </a:r>
            <a:endParaRPr lang="en-GB" dirty="0">
              <a:solidFill>
                <a:prstClr val="black"/>
              </a:solidFill>
            </a:endParaRPr>
          </a:p>
        </p:txBody>
      </p:sp>
      <p:sp>
        <p:nvSpPr>
          <p:cNvPr id="6" name="Rectangle 5">
            <a:extLst>
              <a:ext uri="{FF2B5EF4-FFF2-40B4-BE49-F238E27FC236}">
                <a16:creationId xmlns:a16="http://schemas.microsoft.com/office/drawing/2014/main" id="{C2B8DC28-8E70-434F-99C8-D695349449FE}"/>
              </a:ext>
            </a:extLst>
          </p:cNvPr>
          <p:cNvSpPr/>
          <p:nvPr/>
        </p:nvSpPr>
        <p:spPr>
          <a:xfrm>
            <a:off x="6445200" y="1582380"/>
            <a:ext cx="5558125" cy="456215"/>
          </a:xfrm>
          <a:prstGeom prst="rect">
            <a:avLst/>
          </a:prstGeom>
        </p:spPr>
        <p:txBody>
          <a:bodyPr wrap="none">
            <a:spAutoFit/>
          </a:bodyPr>
          <a:lstStyle/>
          <a:p>
            <a:pPr defTabSz="914126">
              <a:lnSpc>
                <a:spcPct val="150000"/>
              </a:lnSpc>
              <a:defRPr/>
            </a:pPr>
            <a:r>
              <a:rPr lang="fr-FR" dirty="0">
                <a:solidFill>
                  <a:prstClr val="black"/>
                </a:solidFill>
              </a:rPr>
              <a:t>Publier des données sur l'ensemble de l'Organisation</a:t>
            </a:r>
            <a:endParaRPr lang="en-GB" dirty="0">
              <a:solidFill>
                <a:prstClr val="black"/>
              </a:solidFill>
            </a:endParaRPr>
          </a:p>
        </p:txBody>
      </p:sp>
      <p:sp>
        <p:nvSpPr>
          <p:cNvPr id="8" name="Rectangle 7">
            <a:extLst>
              <a:ext uri="{FF2B5EF4-FFF2-40B4-BE49-F238E27FC236}">
                <a16:creationId xmlns:a16="http://schemas.microsoft.com/office/drawing/2014/main" id="{97E49639-EAF2-4F73-B956-D12B61B0FA7B}"/>
              </a:ext>
            </a:extLst>
          </p:cNvPr>
          <p:cNvSpPr/>
          <p:nvPr/>
        </p:nvSpPr>
        <p:spPr>
          <a:xfrm>
            <a:off x="6445200" y="2738366"/>
            <a:ext cx="5269456" cy="369332"/>
          </a:xfrm>
          <a:prstGeom prst="rect">
            <a:avLst/>
          </a:prstGeom>
        </p:spPr>
        <p:txBody>
          <a:bodyPr wrap="none">
            <a:spAutoFit/>
          </a:bodyPr>
          <a:lstStyle/>
          <a:p>
            <a:r>
              <a:rPr lang="fr-CA" dirty="0"/>
              <a:t>Partager du contenu avec des utilisateurs externes</a:t>
            </a:r>
          </a:p>
        </p:txBody>
      </p:sp>
      <p:sp>
        <p:nvSpPr>
          <p:cNvPr id="10" name="Rectangle 9">
            <a:extLst>
              <a:ext uri="{FF2B5EF4-FFF2-40B4-BE49-F238E27FC236}">
                <a16:creationId xmlns:a16="http://schemas.microsoft.com/office/drawing/2014/main" id="{A2B5AE1D-1652-49B2-AD6A-1663250F6151}"/>
              </a:ext>
            </a:extLst>
          </p:cNvPr>
          <p:cNvSpPr/>
          <p:nvPr/>
        </p:nvSpPr>
        <p:spPr>
          <a:xfrm>
            <a:off x="6496458" y="3727519"/>
            <a:ext cx="1878143" cy="456215"/>
          </a:xfrm>
          <a:prstGeom prst="rect">
            <a:avLst/>
          </a:prstGeom>
        </p:spPr>
        <p:txBody>
          <a:bodyPr wrap="none">
            <a:spAutoFit/>
          </a:bodyPr>
          <a:lstStyle/>
          <a:p>
            <a:pPr defTabSz="914126">
              <a:lnSpc>
                <a:spcPct val="150000"/>
              </a:lnSpc>
              <a:defRPr/>
            </a:pPr>
            <a:r>
              <a:rPr lang="en-GB" i="1" dirty="0">
                <a:solidFill>
                  <a:prstClr val="black"/>
                </a:solidFill>
              </a:rPr>
              <a:t>“Publish to web” </a:t>
            </a:r>
            <a:endParaRPr lang="en-GB" dirty="0">
              <a:solidFill>
                <a:prstClr val="black"/>
              </a:solidFill>
            </a:endParaRPr>
          </a:p>
        </p:txBody>
      </p:sp>
      <p:sp>
        <p:nvSpPr>
          <p:cNvPr id="12" name="Rectangle 11">
            <a:extLst>
              <a:ext uri="{FF2B5EF4-FFF2-40B4-BE49-F238E27FC236}">
                <a16:creationId xmlns:a16="http://schemas.microsoft.com/office/drawing/2014/main" id="{B11155A7-45FE-4B26-B7D7-4D2E7CC46521}"/>
              </a:ext>
            </a:extLst>
          </p:cNvPr>
          <p:cNvSpPr/>
          <p:nvPr/>
        </p:nvSpPr>
        <p:spPr>
          <a:xfrm>
            <a:off x="6496458" y="4788774"/>
            <a:ext cx="1869230" cy="456215"/>
          </a:xfrm>
          <a:prstGeom prst="rect">
            <a:avLst/>
          </a:prstGeom>
        </p:spPr>
        <p:txBody>
          <a:bodyPr wrap="none">
            <a:spAutoFit/>
          </a:bodyPr>
          <a:lstStyle/>
          <a:p>
            <a:pPr defTabSz="914126">
              <a:lnSpc>
                <a:spcPct val="150000"/>
              </a:lnSpc>
              <a:defRPr/>
            </a:pPr>
            <a:r>
              <a:rPr lang="en-GB" dirty="0">
                <a:solidFill>
                  <a:prstClr val="black"/>
                </a:solidFill>
              </a:rPr>
              <a:t>“Custom visuals”</a:t>
            </a:r>
          </a:p>
        </p:txBody>
      </p:sp>
      <p:sp>
        <p:nvSpPr>
          <p:cNvPr id="13" name="Rectangle 12">
            <a:extLst>
              <a:ext uri="{FF2B5EF4-FFF2-40B4-BE49-F238E27FC236}">
                <a16:creationId xmlns:a16="http://schemas.microsoft.com/office/drawing/2014/main" id="{925A9529-0F70-4E8D-AA60-CF8EA25FACBD}"/>
              </a:ext>
            </a:extLst>
          </p:cNvPr>
          <p:cNvSpPr/>
          <p:nvPr/>
        </p:nvSpPr>
        <p:spPr>
          <a:xfrm>
            <a:off x="6496458" y="5850029"/>
            <a:ext cx="1638590" cy="456215"/>
          </a:xfrm>
          <a:prstGeom prst="rect">
            <a:avLst/>
          </a:prstGeom>
        </p:spPr>
        <p:txBody>
          <a:bodyPr wrap="none">
            <a:spAutoFit/>
          </a:bodyPr>
          <a:lstStyle/>
          <a:p>
            <a:pPr defTabSz="914126">
              <a:lnSpc>
                <a:spcPct val="150000"/>
              </a:lnSpc>
              <a:defRPr/>
            </a:pPr>
            <a:r>
              <a:rPr lang="en-GB" dirty="0">
                <a:solidFill>
                  <a:prstClr val="black"/>
                </a:solidFill>
              </a:rPr>
              <a:t>Audit des logs</a:t>
            </a:r>
          </a:p>
        </p:txBody>
      </p:sp>
    </p:spTree>
    <p:extLst>
      <p:ext uri="{BB962C8B-B14F-4D97-AF65-F5344CB8AC3E}">
        <p14:creationId xmlns:p14="http://schemas.microsoft.com/office/powerpoint/2010/main" val="382283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26705E6-B886-487F-84A3-1F3FD883F491}"/>
              </a:ext>
            </a:extLst>
          </p:cNvPr>
          <p:cNvSpPr>
            <a:spLocks noGrp="1"/>
          </p:cNvSpPr>
          <p:nvPr>
            <p:ph type="title"/>
          </p:nvPr>
        </p:nvSpPr>
        <p:spPr/>
        <p:txBody>
          <a:bodyPr/>
          <a:lstStyle/>
          <a:p>
            <a:r>
              <a:rPr lang="fr-CA" dirty="0"/>
              <a:t>Agenda</a:t>
            </a:r>
          </a:p>
        </p:txBody>
      </p:sp>
      <p:sp>
        <p:nvSpPr>
          <p:cNvPr id="4" name="Espace réservé du texte 3">
            <a:extLst>
              <a:ext uri="{FF2B5EF4-FFF2-40B4-BE49-F238E27FC236}">
                <a16:creationId xmlns:a16="http://schemas.microsoft.com/office/drawing/2014/main" id="{1C08CEC4-22D4-4AD8-A291-653C838FBEE8}"/>
              </a:ext>
            </a:extLst>
          </p:cNvPr>
          <p:cNvSpPr>
            <a:spLocks noGrp="1"/>
          </p:cNvSpPr>
          <p:nvPr>
            <p:ph type="body" sz="quarter" idx="10"/>
          </p:nvPr>
        </p:nvSpPr>
        <p:spPr>
          <a:xfrm>
            <a:off x="519112" y="1447799"/>
            <a:ext cx="11149013" cy="4154984"/>
          </a:xfrm>
        </p:spPr>
        <p:txBody>
          <a:bodyPr/>
          <a:lstStyle/>
          <a:p>
            <a:r>
              <a:rPr lang="fr-CA" dirty="0"/>
              <a:t>Pourquoi une gouvernance?</a:t>
            </a:r>
          </a:p>
          <a:p>
            <a:r>
              <a:rPr lang="fr-CA" dirty="0"/>
              <a:t>Particularité de la Power Platform de Microsoft</a:t>
            </a:r>
          </a:p>
          <a:p>
            <a:r>
              <a:rPr lang="fr-CA" dirty="0"/>
              <a:t>L’éducation, le point clé de la gouvernance</a:t>
            </a:r>
          </a:p>
          <a:p>
            <a:r>
              <a:rPr lang="fr-CA" dirty="0"/>
              <a:t>Microsoft PowerApps</a:t>
            </a:r>
          </a:p>
          <a:p>
            <a:r>
              <a:rPr lang="fr-CA" dirty="0"/>
              <a:t>Microsoft Flow</a:t>
            </a:r>
          </a:p>
          <a:p>
            <a:r>
              <a:rPr lang="fr-CA" dirty="0"/>
              <a:t>Power BI</a:t>
            </a:r>
          </a:p>
          <a:p>
            <a:r>
              <a:rPr lang="fr-CA" dirty="0"/>
              <a:t>Conclusion</a:t>
            </a:r>
          </a:p>
        </p:txBody>
      </p:sp>
    </p:spTree>
    <p:extLst>
      <p:ext uri="{BB962C8B-B14F-4D97-AF65-F5344CB8AC3E}">
        <p14:creationId xmlns:p14="http://schemas.microsoft.com/office/powerpoint/2010/main" val="4213180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42" y="1522190"/>
            <a:ext cx="4945544" cy="2357958"/>
          </a:xfrm>
        </p:spPr>
        <p:txBody>
          <a:bodyPr/>
          <a:lstStyle/>
          <a:p>
            <a:r>
              <a:rPr lang="en-GB" dirty="0" err="1"/>
              <a:t>Gérer</a:t>
            </a:r>
            <a:r>
              <a:rPr lang="en-GB" dirty="0"/>
              <a:t> les oppositions</a:t>
            </a:r>
          </a:p>
        </p:txBody>
      </p:sp>
      <p:sp>
        <p:nvSpPr>
          <p:cNvPr id="3" name="Rectangle 2">
            <a:extLst>
              <a:ext uri="{FF2B5EF4-FFF2-40B4-BE49-F238E27FC236}">
                <a16:creationId xmlns:a16="http://schemas.microsoft.com/office/drawing/2014/main" id="{93DC7CCC-12A9-4C44-BFE6-9F6777685631}"/>
              </a:ext>
            </a:extLst>
          </p:cNvPr>
          <p:cNvSpPr/>
          <p:nvPr/>
        </p:nvSpPr>
        <p:spPr>
          <a:xfrm>
            <a:off x="6584996" y="1522190"/>
            <a:ext cx="4945543" cy="1071973"/>
          </a:xfrm>
          <a:prstGeom prst="rect">
            <a:avLst/>
          </a:prstGeom>
        </p:spPr>
        <p:txBody>
          <a:bodyPr anchor="ctr"/>
          <a:lstStyle/>
          <a:p>
            <a:pPr defTabSz="914126">
              <a:lnSpc>
                <a:spcPct val="150000"/>
              </a:lnSpc>
              <a:defRPr/>
            </a:pPr>
            <a:r>
              <a:rPr lang="en-GB" sz="3999" dirty="0" err="1">
                <a:solidFill>
                  <a:prstClr val="black"/>
                </a:solidFill>
                <a:latin typeface="Segoe UI"/>
              </a:rPr>
              <a:t>Besoins</a:t>
            </a:r>
            <a:r>
              <a:rPr lang="en-GB" sz="3999" dirty="0">
                <a:solidFill>
                  <a:prstClr val="black"/>
                </a:solidFill>
                <a:latin typeface="Segoe UI"/>
              </a:rPr>
              <a:t> </a:t>
            </a:r>
            <a:r>
              <a:rPr lang="en-GB" sz="3999" dirty="0" err="1">
                <a:solidFill>
                  <a:prstClr val="black"/>
                </a:solidFill>
                <a:latin typeface="Segoe UI"/>
              </a:rPr>
              <a:t>utilisateurs</a:t>
            </a:r>
            <a:endParaRPr lang="en-GB" sz="3999" dirty="0">
              <a:solidFill>
                <a:prstClr val="black"/>
              </a:solidFill>
              <a:latin typeface="Segoe UI"/>
            </a:endParaRPr>
          </a:p>
        </p:txBody>
      </p:sp>
      <p:sp>
        <p:nvSpPr>
          <p:cNvPr id="12" name="Rectangle 11">
            <a:extLst>
              <a:ext uri="{FF2B5EF4-FFF2-40B4-BE49-F238E27FC236}">
                <a16:creationId xmlns:a16="http://schemas.microsoft.com/office/drawing/2014/main" id="{95FCF8BE-43C2-4F39-B96B-ECF8D9C5EB46}"/>
              </a:ext>
            </a:extLst>
          </p:cNvPr>
          <p:cNvSpPr/>
          <p:nvPr/>
        </p:nvSpPr>
        <p:spPr>
          <a:xfrm>
            <a:off x="6465451" y="4076594"/>
            <a:ext cx="5184631" cy="1071973"/>
          </a:xfrm>
          <a:prstGeom prst="rect">
            <a:avLst/>
          </a:prstGeom>
        </p:spPr>
        <p:txBody>
          <a:bodyPr anchor="ctr"/>
          <a:lstStyle/>
          <a:p>
            <a:pPr defTabSz="914126">
              <a:lnSpc>
                <a:spcPct val="150000"/>
              </a:lnSpc>
              <a:defRPr/>
            </a:pPr>
            <a:r>
              <a:rPr lang="en-GB" sz="3999" dirty="0" err="1">
                <a:solidFill>
                  <a:prstClr val="black"/>
                </a:solidFill>
                <a:latin typeface="Segoe UI"/>
              </a:rPr>
              <a:t>Considérations</a:t>
            </a:r>
            <a:r>
              <a:rPr lang="en-GB" sz="3999" dirty="0">
                <a:solidFill>
                  <a:prstClr val="black"/>
                </a:solidFill>
                <a:latin typeface="Segoe UI"/>
              </a:rPr>
              <a:t> des TI</a:t>
            </a:r>
          </a:p>
        </p:txBody>
      </p:sp>
      <p:sp>
        <p:nvSpPr>
          <p:cNvPr id="4" name="Not Equal 3">
            <a:extLst>
              <a:ext uri="{FF2B5EF4-FFF2-40B4-BE49-F238E27FC236}">
                <a16:creationId xmlns:a16="http://schemas.microsoft.com/office/drawing/2014/main" id="{91331348-F2D5-42D3-BA1C-BAFEF5BEF3E9}"/>
              </a:ext>
            </a:extLst>
          </p:cNvPr>
          <p:cNvSpPr/>
          <p:nvPr/>
        </p:nvSpPr>
        <p:spPr bwMode="auto">
          <a:xfrm>
            <a:off x="7611549" y="2746127"/>
            <a:ext cx="2766692" cy="1178979"/>
          </a:xfrm>
          <a:prstGeom prst="mathNot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fr-CA" sz="23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2883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047" y="688222"/>
            <a:ext cx="11190154"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endParaRPr lang="en-US" sz="1999">
              <a:solidFill>
                <a:srgbClr val="EDC30D"/>
              </a:solidFill>
              <a:latin typeface="Segoe UI Light"/>
            </a:endParaRPr>
          </a:p>
        </p:txBody>
      </p:sp>
      <p:sp>
        <p:nvSpPr>
          <p:cNvPr id="2" name="Title 1"/>
          <p:cNvSpPr>
            <a:spLocks noGrp="1"/>
          </p:cNvSpPr>
          <p:nvPr>
            <p:ph type="title"/>
          </p:nvPr>
        </p:nvSpPr>
        <p:spPr>
          <a:xfrm>
            <a:off x="165057" y="2250022"/>
            <a:ext cx="4928130" cy="1692258"/>
          </a:xfrm>
        </p:spPr>
        <p:txBody>
          <a:bodyPr/>
          <a:lstStyle/>
          <a:p>
            <a:r>
              <a:rPr lang="en-US" dirty="0"/>
              <a:t>Qui </a:t>
            </a:r>
            <a:r>
              <a:rPr lang="en-US" dirty="0" err="1"/>
              <a:t>impliquer</a:t>
            </a:r>
            <a:r>
              <a:rPr lang="en-US" dirty="0"/>
              <a:t> ?</a:t>
            </a:r>
            <a:endParaRPr lang="en-GB" dirty="0"/>
          </a:p>
        </p:txBody>
      </p:sp>
      <p:sp>
        <p:nvSpPr>
          <p:cNvPr id="5" name="Rectangle 4">
            <a:extLst>
              <a:ext uri="{FF2B5EF4-FFF2-40B4-BE49-F238E27FC236}">
                <a16:creationId xmlns:a16="http://schemas.microsoft.com/office/drawing/2014/main" id="{6313E174-8224-4814-80E1-3C0D38AF02F4}"/>
              </a:ext>
            </a:extLst>
          </p:cNvPr>
          <p:cNvSpPr/>
          <p:nvPr/>
        </p:nvSpPr>
        <p:spPr>
          <a:xfrm>
            <a:off x="5241073" y="253324"/>
            <a:ext cx="6927128" cy="5812939"/>
          </a:xfrm>
          <a:prstGeom prst="rect">
            <a:avLst/>
          </a:prstGeom>
        </p:spPr>
        <p:txBody>
          <a:bodyPr anchor="t"/>
          <a:lstStyle/>
          <a:p>
            <a:pPr defTabSz="914126">
              <a:defRPr/>
            </a:pPr>
            <a:r>
              <a:rPr lang="en-US" sz="2400" b="1" dirty="0" err="1">
                <a:solidFill>
                  <a:prstClr val="black"/>
                </a:solidFill>
                <a:latin typeface="Segoe UI"/>
              </a:rPr>
              <a:t>Comité</a:t>
            </a:r>
            <a:r>
              <a:rPr lang="en-US" sz="2400" b="1" dirty="0">
                <a:solidFill>
                  <a:prstClr val="black"/>
                </a:solidFill>
                <a:latin typeface="Segoe UI"/>
              </a:rPr>
              <a:t> de gestion </a:t>
            </a:r>
            <a:r>
              <a:rPr lang="en-US" sz="2400" dirty="0">
                <a:solidFill>
                  <a:prstClr val="black"/>
                </a:solidFill>
                <a:latin typeface="Segoe UI"/>
              </a:rPr>
              <a:t>pour aligner la </a:t>
            </a:r>
            <a:r>
              <a:rPr lang="en-US" sz="2400" dirty="0" err="1">
                <a:solidFill>
                  <a:prstClr val="black"/>
                </a:solidFill>
                <a:latin typeface="Segoe UI"/>
              </a:rPr>
              <a:t>stratégie</a:t>
            </a:r>
            <a:endParaRPr lang="en-US" sz="2400" dirty="0">
              <a:solidFill>
                <a:prstClr val="black"/>
              </a:solidFill>
              <a:latin typeface="Segoe UI"/>
            </a:endParaRPr>
          </a:p>
          <a:p>
            <a:pPr defTabSz="914126">
              <a:defRPr/>
            </a:pPr>
            <a:endParaRPr lang="en-US" sz="2400" dirty="0">
              <a:solidFill>
                <a:prstClr val="black"/>
              </a:solidFill>
              <a:latin typeface="Segoe UI"/>
            </a:endParaRPr>
          </a:p>
          <a:p>
            <a:pPr defTabSz="914126">
              <a:defRPr/>
            </a:pPr>
            <a:r>
              <a:rPr lang="en-US" sz="2400" b="1" dirty="0">
                <a:solidFill>
                  <a:prstClr val="black"/>
                </a:solidFill>
              </a:rPr>
              <a:t>Direction executive </a:t>
            </a:r>
            <a:r>
              <a:rPr lang="en-US" sz="2400" dirty="0">
                <a:solidFill>
                  <a:prstClr val="black"/>
                </a:solidFill>
              </a:rPr>
              <a:t>pour le support de </a:t>
            </a:r>
            <a:r>
              <a:rPr lang="en-US" sz="2400" dirty="0" err="1">
                <a:solidFill>
                  <a:prstClr val="black"/>
                </a:solidFill>
              </a:rPr>
              <a:t>l’initiative</a:t>
            </a:r>
            <a:endParaRPr lang="en-GB" sz="2400" dirty="0">
              <a:solidFill>
                <a:prstClr val="black"/>
              </a:solidFill>
              <a:latin typeface="Segoe UI"/>
            </a:endParaRPr>
          </a:p>
          <a:p>
            <a:pPr defTabSz="914126">
              <a:defRPr/>
            </a:pPr>
            <a:endParaRPr lang="en-US" sz="2400" dirty="0">
              <a:solidFill>
                <a:prstClr val="black"/>
              </a:solidFill>
              <a:latin typeface="Segoe UI"/>
            </a:endParaRPr>
          </a:p>
          <a:p>
            <a:pPr defTabSz="914126">
              <a:defRPr/>
            </a:pPr>
            <a:r>
              <a:rPr lang="en-US" sz="2400" dirty="0">
                <a:solidFill>
                  <a:prstClr val="black"/>
                </a:solidFill>
                <a:latin typeface="Segoe UI"/>
              </a:rPr>
              <a:t>“</a:t>
            </a:r>
            <a:r>
              <a:rPr lang="en-US" sz="2400" b="1" dirty="0">
                <a:solidFill>
                  <a:prstClr val="black"/>
                </a:solidFill>
                <a:latin typeface="Segoe UI"/>
              </a:rPr>
              <a:t>Business owners</a:t>
            </a:r>
            <a:r>
              <a:rPr lang="en-US" sz="2400" dirty="0">
                <a:solidFill>
                  <a:prstClr val="black"/>
                </a:solidFill>
                <a:latin typeface="Segoe UI"/>
              </a:rPr>
              <a:t>” pour </a:t>
            </a:r>
            <a:r>
              <a:rPr lang="en-US" sz="2400" dirty="0" err="1">
                <a:solidFill>
                  <a:prstClr val="black"/>
                </a:solidFill>
                <a:latin typeface="Segoe UI"/>
              </a:rPr>
              <a:t>l’alignment</a:t>
            </a:r>
            <a:r>
              <a:rPr lang="en-US" sz="2400" dirty="0">
                <a:solidFill>
                  <a:prstClr val="black"/>
                </a:solidFill>
                <a:latin typeface="Segoe UI"/>
              </a:rPr>
              <a:t> </a:t>
            </a:r>
            <a:r>
              <a:rPr lang="en-US" sz="2400" dirty="0" err="1">
                <a:solidFill>
                  <a:prstClr val="black"/>
                </a:solidFill>
                <a:latin typeface="Segoe UI"/>
              </a:rPr>
              <a:t>fonctionnel</a:t>
            </a:r>
            <a:r>
              <a:rPr lang="en-US" sz="2400" dirty="0">
                <a:solidFill>
                  <a:prstClr val="black"/>
                </a:solidFill>
                <a:latin typeface="Segoe UI"/>
              </a:rPr>
              <a:t> et </a:t>
            </a:r>
            <a:r>
              <a:rPr lang="en-US" sz="2400" dirty="0" err="1">
                <a:solidFill>
                  <a:prstClr val="black"/>
                </a:solidFill>
                <a:latin typeface="Segoe UI"/>
              </a:rPr>
              <a:t>opérationnel</a:t>
            </a:r>
            <a:endParaRPr lang="en-US" sz="2400" dirty="0">
              <a:solidFill>
                <a:prstClr val="black"/>
              </a:solidFill>
              <a:latin typeface="Segoe UI"/>
            </a:endParaRPr>
          </a:p>
          <a:p>
            <a:pPr defTabSz="914126">
              <a:defRPr/>
            </a:pPr>
            <a:endParaRPr lang="en-US" sz="2400" dirty="0">
              <a:solidFill>
                <a:prstClr val="black"/>
              </a:solidFill>
              <a:latin typeface="Segoe UI"/>
            </a:endParaRPr>
          </a:p>
          <a:p>
            <a:pPr defTabSz="914126">
              <a:defRPr/>
            </a:pPr>
            <a:r>
              <a:rPr lang="en-US" sz="2400" b="1" dirty="0" err="1">
                <a:solidFill>
                  <a:prstClr val="black"/>
                </a:solidFill>
                <a:latin typeface="Segoe UI"/>
              </a:rPr>
              <a:t>Architecte</a:t>
            </a:r>
            <a:r>
              <a:rPr lang="en-US" sz="2400" b="1" dirty="0">
                <a:solidFill>
                  <a:prstClr val="black"/>
                </a:solidFill>
                <a:latin typeface="Segoe UI"/>
              </a:rPr>
              <a:t> technique </a:t>
            </a:r>
            <a:r>
              <a:rPr lang="en-US" sz="2400" dirty="0">
                <a:solidFill>
                  <a:prstClr val="black"/>
                </a:solidFill>
                <a:latin typeface="Segoe UI"/>
              </a:rPr>
              <a:t>pour la definition de l architecture de la </a:t>
            </a:r>
            <a:r>
              <a:rPr lang="en-US" sz="2400" dirty="0" err="1">
                <a:solidFill>
                  <a:prstClr val="black"/>
                </a:solidFill>
                <a:latin typeface="Segoe UI"/>
              </a:rPr>
              <a:t>plateforme</a:t>
            </a:r>
            <a:r>
              <a:rPr lang="en-US" sz="2400" dirty="0">
                <a:solidFill>
                  <a:prstClr val="black"/>
                </a:solidFill>
                <a:latin typeface="Segoe UI"/>
              </a:rPr>
              <a:t> de données</a:t>
            </a:r>
          </a:p>
          <a:p>
            <a:pPr defTabSz="914126">
              <a:defRPr/>
            </a:pPr>
            <a:endParaRPr lang="en-GB" sz="2400" dirty="0">
              <a:solidFill>
                <a:prstClr val="black"/>
              </a:solidFill>
              <a:latin typeface="Segoe UI"/>
            </a:endParaRPr>
          </a:p>
          <a:p>
            <a:pPr defTabSz="914126">
              <a:defRPr/>
            </a:pPr>
            <a:r>
              <a:rPr lang="en-US" sz="2400" b="1" dirty="0">
                <a:solidFill>
                  <a:prstClr val="black"/>
                </a:solidFill>
                <a:latin typeface="Segoe UI"/>
              </a:rPr>
              <a:t>BI Pros et TI </a:t>
            </a:r>
            <a:r>
              <a:rPr lang="en-US" sz="2400" dirty="0">
                <a:solidFill>
                  <a:prstClr val="black"/>
                </a:solidFill>
                <a:latin typeface="Segoe UI"/>
              </a:rPr>
              <a:t>pour la </a:t>
            </a:r>
            <a:r>
              <a:rPr lang="en-US" sz="2400" dirty="0" err="1">
                <a:solidFill>
                  <a:prstClr val="black"/>
                </a:solidFill>
                <a:latin typeface="Segoe UI"/>
              </a:rPr>
              <a:t>sécurité</a:t>
            </a:r>
            <a:r>
              <a:rPr lang="en-US" sz="2400" dirty="0">
                <a:solidFill>
                  <a:prstClr val="black"/>
                </a:solidFill>
                <a:latin typeface="Segoe UI"/>
              </a:rPr>
              <a:t> des </a:t>
            </a:r>
            <a:r>
              <a:rPr lang="en-US" sz="2400" dirty="0" err="1">
                <a:solidFill>
                  <a:prstClr val="black"/>
                </a:solidFill>
                <a:latin typeface="Segoe UI"/>
              </a:rPr>
              <a:t>donnés</a:t>
            </a:r>
            <a:r>
              <a:rPr lang="en-US" sz="2400" dirty="0">
                <a:solidFill>
                  <a:prstClr val="black"/>
                </a:solidFill>
                <a:latin typeface="Segoe UI"/>
              </a:rPr>
              <a:t>, le support et les </a:t>
            </a:r>
            <a:r>
              <a:rPr lang="en-US" sz="2400" dirty="0" err="1">
                <a:solidFill>
                  <a:prstClr val="black"/>
                </a:solidFill>
                <a:latin typeface="Segoe UI"/>
              </a:rPr>
              <a:t>opérations</a:t>
            </a:r>
            <a:endParaRPr lang="en-US" sz="2400" dirty="0">
              <a:solidFill>
                <a:prstClr val="black"/>
              </a:solidFill>
              <a:latin typeface="Segoe UI"/>
            </a:endParaRPr>
          </a:p>
          <a:p>
            <a:pPr defTabSz="914126">
              <a:defRPr/>
            </a:pPr>
            <a:endParaRPr lang="en-GB" sz="2400" dirty="0">
              <a:solidFill>
                <a:prstClr val="black"/>
              </a:solidFill>
              <a:latin typeface="Segoe UI"/>
            </a:endParaRPr>
          </a:p>
          <a:p>
            <a:pPr defTabSz="914126">
              <a:defRPr/>
            </a:pPr>
            <a:r>
              <a:rPr lang="en-US" sz="2400" dirty="0">
                <a:solidFill>
                  <a:prstClr val="black"/>
                </a:solidFill>
                <a:latin typeface="Segoe UI"/>
              </a:rPr>
              <a:t>“</a:t>
            </a:r>
            <a:r>
              <a:rPr lang="en-US" sz="2400" b="1" dirty="0">
                <a:solidFill>
                  <a:prstClr val="black"/>
                </a:solidFill>
                <a:latin typeface="Segoe UI"/>
              </a:rPr>
              <a:t>Power Users</a:t>
            </a:r>
            <a:r>
              <a:rPr lang="en-US" sz="2400" dirty="0">
                <a:solidFill>
                  <a:prstClr val="black"/>
                </a:solidFill>
                <a:latin typeface="Segoe UI"/>
              </a:rPr>
              <a:t>”, qui </a:t>
            </a:r>
            <a:r>
              <a:rPr lang="en-US" sz="2400" dirty="0" err="1">
                <a:solidFill>
                  <a:prstClr val="black"/>
                </a:solidFill>
                <a:latin typeface="Segoe UI"/>
              </a:rPr>
              <a:t>vont</a:t>
            </a:r>
            <a:r>
              <a:rPr lang="en-US" sz="2400" dirty="0">
                <a:solidFill>
                  <a:prstClr val="black"/>
                </a:solidFill>
                <a:latin typeface="Segoe UI"/>
              </a:rPr>
              <a:t> </a:t>
            </a:r>
            <a:r>
              <a:rPr lang="en-US" sz="2400" dirty="0" err="1">
                <a:solidFill>
                  <a:prstClr val="black"/>
                </a:solidFill>
                <a:latin typeface="Segoe UI"/>
              </a:rPr>
              <a:t>créer</a:t>
            </a:r>
            <a:r>
              <a:rPr lang="en-US" sz="2400" dirty="0">
                <a:solidFill>
                  <a:prstClr val="black"/>
                </a:solidFill>
                <a:latin typeface="Segoe UI"/>
              </a:rPr>
              <a:t> le “</a:t>
            </a:r>
            <a:r>
              <a:rPr lang="en-US" sz="2400" dirty="0" err="1">
                <a:solidFill>
                  <a:prstClr val="black"/>
                </a:solidFill>
                <a:latin typeface="Segoe UI"/>
              </a:rPr>
              <a:t>contenu</a:t>
            </a:r>
            <a:r>
              <a:rPr lang="en-US" sz="2400" dirty="0">
                <a:solidFill>
                  <a:prstClr val="black"/>
                </a:solidFill>
                <a:latin typeface="Segoe UI"/>
              </a:rPr>
              <a:t>” et les workflow</a:t>
            </a:r>
            <a:endParaRPr lang="en-GB" sz="2400" dirty="0">
              <a:solidFill>
                <a:prstClr val="black"/>
              </a:solidFill>
              <a:latin typeface="Segoe UI"/>
            </a:endParaRPr>
          </a:p>
        </p:txBody>
      </p:sp>
      <p:sp>
        <p:nvSpPr>
          <p:cNvPr id="3" name="TextBox 2">
            <a:extLst>
              <a:ext uri="{FF2B5EF4-FFF2-40B4-BE49-F238E27FC236}">
                <a16:creationId xmlns:a16="http://schemas.microsoft.com/office/drawing/2014/main" id="{62342BC4-55FA-4F39-8BD6-A34E66130A3E}"/>
              </a:ext>
            </a:extLst>
          </p:cNvPr>
          <p:cNvSpPr txBox="1"/>
          <p:nvPr/>
        </p:nvSpPr>
        <p:spPr>
          <a:xfrm>
            <a:off x="165057" y="3702499"/>
            <a:ext cx="4142319" cy="627659"/>
          </a:xfrm>
          <a:prstGeom prst="rect">
            <a:avLst/>
          </a:prstGeom>
          <a:noFill/>
        </p:spPr>
        <p:txBody>
          <a:bodyPr wrap="none" lIns="182832" tIns="146266" rIns="182832" bIns="146266" rtlCol="0">
            <a:spAutoFit/>
          </a:bodyPr>
          <a:lstStyle/>
          <a:p>
            <a:pPr>
              <a:lnSpc>
                <a:spcPct val="90000"/>
              </a:lnSpc>
              <a:spcAft>
                <a:spcPts val="600"/>
              </a:spcAft>
            </a:pPr>
            <a:r>
              <a:rPr lang="en-US" sz="2399" spc="-100" dirty="0">
                <a:ln w="3175">
                  <a:noFill/>
                </a:ln>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rPr>
              <a:t>Ce </a:t>
            </a:r>
            <a:r>
              <a:rPr lang="en-US" sz="2399" spc="-100" dirty="0" err="1">
                <a:ln w="3175">
                  <a:noFill/>
                </a:ln>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rPr>
              <a:t>n’est</a:t>
            </a:r>
            <a:r>
              <a:rPr lang="en-US" sz="2399" spc="-100" dirty="0">
                <a:ln w="3175">
                  <a:noFill/>
                </a:ln>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rPr>
              <a:t> pas “</a:t>
            </a:r>
            <a:r>
              <a:rPr lang="en-US" sz="2399" spc="-100" dirty="0" err="1">
                <a:ln w="3175">
                  <a:noFill/>
                </a:ln>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rPr>
              <a:t>juste</a:t>
            </a:r>
            <a:r>
              <a:rPr lang="en-US" sz="2399" spc="-100" dirty="0">
                <a:ln w="3175">
                  <a:noFill/>
                </a:ln>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rPr>
              <a:t>” un </a:t>
            </a:r>
            <a:r>
              <a:rPr lang="en-US" sz="2399" spc="-100" dirty="0" err="1">
                <a:ln w="3175">
                  <a:noFill/>
                </a:ln>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rPr>
              <a:t>sujet</a:t>
            </a:r>
            <a:r>
              <a:rPr lang="en-US" sz="2399" spc="-100" dirty="0">
                <a:ln w="3175">
                  <a:noFill/>
                </a:ln>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rPr>
              <a:t> TI</a:t>
            </a:r>
            <a:endParaRPr lang="fr-CA" sz="1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0672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893"/>
            <a:ext cx="12188825" cy="118918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497" tIns="457081" rIns="457081" rtlCol="0" anchor="ctr"/>
          <a:lstStyle/>
          <a:p>
            <a:pPr defTabSz="914126">
              <a:defRPr/>
            </a:pPr>
            <a:endParaRPr lang="fr-CA" sz="5398">
              <a:solidFill>
                <a:srgbClr val="EDC30D"/>
              </a:solidFill>
              <a:latin typeface="Segoe UI Light" panose="020B0502040204020203" pitchFamily="34" charset="0"/>
              <a:cs typeface="Segoe UI Light" panose="020B0502040204020203" pitchFamily="34" charset="0"/>
            </a:endParaRPr>
          </a:p>
        </p:txBody>
      </p:sp>
      <p:sp>
        <p:nvSpPr>
          <p:cNvPr id="7" name="Title 3"/>
          <p:cNvSpPr txBox="1">
            <a:spLocks/>
          </p:cNvSpPr>
          <p:nvPr/>
        </p:nvSpPr>
        <p:spPr>
          <a:xfrm>
            <a:off x="269170" y="290775"/>
            <a:ext cx="11652805"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r>
              <a:rPr lang="fr-CA" sz="4799">
                <a:solidFill>
                  <a:srgbClr val="EDC30D"/>
                </a:solidFill>
                <a:latin typeface="Segoe UI Light" panose="020B0502040204020203" pitchFamily="34" charset="0"/>
                <a:cs typeface="Segoe UI Light" panose="020B0502040204020203" pitchFamily="34" charset="0"/>
              </a:rPr>
              <a:t>Modèle de gouvernance</a:t>
            </a:r>
            <a:endParaRPr lang="fr-CA" sz="5998">
              <a:solidFill>
                <a:srgbClr val="EDC30D"/>
              </a:solidFill>
              <a:latin typeface="Segoe UI Light" panose="020B0502040204020203" pitchFamily="34" charset="0"/>
              <a:cs typeface="Segoe UI Light" panose="020B0502040204020203" pitchFamily="34" charset="0"/>
            </a:endParaRPr>
          </a:p>
        </p:txBody>
      </p:sp>
      <p:sp>
        <p:nvSpPr>
          <p:cNvPr id="50" name="Freeform: Shape 49">
            <a:extLst>
              <a:ext uri="{FF2B5EF4-FFF2-40B4-BE49-F238E27FC236}">
                <a16:creationId xmlns:a16="http://schemas.microsoft.com/office/drawing/2014/main" id="{90ADC8CE-FDB2-422E-99A5-761B7A573449}"/>
              </a:ext>
            </a:extLst>
          </p:cNvPr>
          <p:cNvSpPr/>
          <p:nvPr/>
        </p:nvSpPr>
        <p:spPr>
          <a:xfrm>
            <a:off x="5620071" y="1492003"/>
            <a:ext cx="1103099" cy="985871"/>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32317">
              <a:defRPr/>
            </a:pPr>
            <a:endParaRPr lang="fr-CA" sz="1600"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060566" y="2492092"/>
            <a:ext cx="2222109" cy="985871"/>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32317">
              <a:defRPr/>
            </a:pPr>
            <a:endParaRPr lang="fr-CA" sz="1600"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01062" y="3492182"/>
            <a:ext cx="3341119" cy="985871"/>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32317">
              <a:defRPr/>
            </a:pPr>
            <a:endParaRPr lang="fr-CA" sz="1600"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41557" y="4492271"/>
            <a:ext cx="4460128" cy="985871"/>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32317">
              <a:defRPr/>
            </a:pPr>
            <a:endParaRPr lang="fr-CA" sz="1600"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384252" y="5501788"/>
            <a:ext cx="5574739" cy="981941"/>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32317">
              <a:defRPr/>
            </a:pPr>
            <a:endParaRPr lang="fr-CA" sz="1600"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09439" y="2024084"/>
            <a:ext cx="591675" cy="276927"/>
          </a:xfrm>
          <a:prstGeom prst="rect">
            <a:avLst/>
          </a:prstGeom>
          <a:noFill/>
        </p:spPr>
        <p:txBody>
          <a:bodyPr wrap="none" rtlCol="0">
            <a:spAutoFit/>
          </a:bodyPr>
          <a:lstStyle/>
          <a:p>
            <a:pPr defTabSz="932317">
              <a:defRPr/>
            </a:pPr>
            <a:r>
              <a:rPr lang="fr-CA" sz="1200"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356545" y="2670162"/>
            <a:ext cx="1630151" cy="646163"/>
          </a:xfrm>
          <a:prstGeom prst="rect">
            <a:avLst/>
          </a:prstGeom>
          <a:noFill/>
        </p:spPr>
        <p:txBody>
          <a:bodyPr wrap="none" rtlCol="0">
            <a:spAutoFit/>
          </a:bodyPr>
          <a:lstStyle/>
          <a:p>
            <a:pPr algn="ctr" defTabSz="932317">
              <a:defRPr/>
            </a:pPr>
            <a:r>
              <a:rPr lang="fr-CA" sz="1200"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32317">
              <a:defRPr/>
            </a:pPr>
            <a:r>
              <a:rPr lang="fr-CA" sz="1200" kern="0">
                <a:solidFill>
                  <a:sysClr val="windowText" lastClr="000000"/>
                </a:solidFill>
                <a:latin typeface="Segoe UI Semibold" panose="020B0702040204020203" pitchFamily="34" charset="0"/>
                <a:cs typeface="Segoe UI Semibold" panose="020B0702040204020203" pitchFamily="34" charset="0"/>
              </a:rPr>
              <a:t>DASHBOARDS, KPIS </a:t>
            </a:r>
            <a:br>
              <a:rPr lang="fr-CA" sz="1200" kern="0">
                <a:solidFill>
                  <a:sysClr val="windowText" lastClr="000000"/>
                </a:solidFill>
                <a:latin typeface="Segoe UI Semibold" panose="020B0702040204020203" pitchFamily="34" charset="0"/>
                <a:cs typeface="Segoe UI Semibold" panose="020B0702040204020203" pitchFamily="34" charset="0"/>
              </a:rPr>
            </a:br>
            <a:r>
              <a:rPr lang="fr-CA" sz="1200"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29941" y="3758418"/>
            <a:ext cx="1883359" cy="461545"/>
          </a:xfrm>
          <a:prstGeom prst="rect">
            <a:avLst/>
          </a:prstGeom>
          <a:noFill/>
        </p:spPr>
        <p:txBody>
          <a:bodyPr wrap="none" rtlCol="0">
            <a:spAutoFit/>
          </a:bodyPr>
          <a:lstStyle/>
          <a:p>
            <a:pPr algn="ctr" defTabSz="932317">
              <a:defRPr/>
            </a:pPr>
            <a:r>
              <a:rPr lang="fr-CA" sz="1200" kern="0">
                <a:solidFill>
                  <a:sysClr val="windowText" lastClr="000000"/>
                </a:solidFill>
                <a:latin typeface="Segoe UI Semibold" panose="020B0702040204020203" pitchFamily="34" charset="0"/>
                <a:cs typeface="Segoe UI Semibold" panose="020B0702040204020203" pitchFamily="34" charset="0"/>
              </a:rPr>
              <a:t>DEPARTMENTAL, TEAM </a:t>
            </a:r>
            <a:br>
              <a:rPr lang="fr-CA" sz="1200" kern="0">
                <a:solidFill>
                  <a:sysClr val="windowText" lastClr="000000"/>
                </a:solidFill>
                <a:latin typeface="Segoe UI Semibold" panose="020B0702040204020203" pitchFamily="34" charset="0"/>
                <a:cs typeface="Segoe UI Semibold" panose="020B0702040204020203" pitchFamily="34" charset="0"/>
              </a:rPr>
            </a:br>
            <a:r>
              <a:rPr lang="fr-CA" sz="1200"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58" name="TextBox 57">
            <a:extLst>
              <a:ext uri="{FF2B5EF4-FFF2-40B4-BE49-F238E27FC236}">
                <a16:creationId xmlns:a16="http://schemas.microsoft.com/office/drawing/2014/main" id="{153F84BC-318F-48FE-BC99-8699587B2F2E}"/>
              </a:ext>
            </a:extLst>
          </p:cNvPr>
          <p:cNvSpPr txBox="1"/>
          <p:nvPr/>
        </p:nvSpPr>
        <p:spPr>
          <a:xfrm>
            <a:off x="5328500" y="4853871"/>
            <a:ext cx="1686241" cy="276927"/>
          </a:xfrm>
          <a:prstGeom prst="rect">
            <a:avLst/>
          </a:prstGeom>
          <a:noFill/>
        </p:spPr>
        <p:txBody>
          <a:bodyPr wrap="none" rtlCol="0">
            <a:spAutoFit/>
          </a:bodyPr>
          <a:lstStyle/>
          <a:p>
            <a:pPr algn="ctr" defTabSz="932317">
              <a:defRPr/>
            </a:pPr>
            <a:r>
              <a:rPr lang="fr-CA" sz="1200"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259589" y="5861517"/>
            <a:ext cx="1824063" cy="276927"/>
          </a:xfrm>
          <a:prstGeom prst="rect">
            <a:avLst/>
          </a:prstGeom>
          <a:noFill/>
        </p:spPr>
        <p:txBody>
          <a:bodyPr wrap="none" rtlCol="0">
            <a:spAutoFit/>
          </a:bodyPr>
          <a:lstStyle/>
          <a:p>
            <a:pPr algn="ctr" defTabSz="932317">
              <a:defRPr/>
            </a:pPr>
            <a:r>
              <a:rPr lang="fr-CA" sz="1200"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645703" y="1309971"/>
            <a:ext cx="1925026" cy="338466"/>
          </a:xfrm>
          <a:prstGeom prst="rect">
            <a:avLst/>
          </a:prstGeom>
          <a:noFill/>
        </p:spPr>
        <p:txBody>
          <a:bodyPr wrap="none" rtlCol="0">
            <a:spAutoFit/>
          </a:bodyPr>
          <a:lstStyle/>
          <a:p>
            <a:pPr defTabSz="932317">
              <a:defRPr/>
            </a:pPr>
            <a:r>
              <a:rPr lang="fr-CA" sz="1600" b="1" kern="0">
                <a:gradFill>
                  <a:gsLst>
                    <a:gs pos="2917">
                      <a:srgbClr val="000000"/>
                    </a:gs>
                    <a:gs pos="100000">
                      <a:srgbClr val="000000"/>
                    </a:gs>
                  </a:gsLst>
                  <a:lin ang="5400000" scaled="0"/>
                </a:gradFill>
                <a:latin typeface="Segoe UI"/>
                <a:cs typeface="Segoe UI Semibold" panose="020B0702040204020203" pitchFamily="34" charset="0"/>
              </a:rPr>
              <a:t>TIGHT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172912" y="6099910"/>
            <a:ext cx="1759960" cy="338466"/>
          </a:xfrm>
          <a:prstGeom prst="rect">
            <a:avLst/>
          </a:prstGeom>
          <a:noFill/>
        </p:spPr>
        <p:txBody>
          <a:bodyPr wrap="none" rtlCol="0">
            <a:spAutoFit/>
          </a:bodyPr>
          <a:lstStyle/>
          <a:p>
            <a:pPr defTabSz="932317">
              <a:defRPr/>
            </a:pPr>
            <a:r>
              <a:rPr lang="fr-CA" sz="1600" b="1" kern="0">
                <a:gradFill>
                  <a:gsLst>
                    <a:gs pos="2917">
                      <a:srgbClr val="000000"/>
                    </a:gs>
                    <a:gs pos="100000">
                      <a:srgbClr val="000000"/>
                    </a:gs>
                  </a:gsLst>
                  <a:lin ang="5400000" scaled="0"/>
                </a:gradFill>
                <a:latin typeface="Segoe UI"/>
                <a:cs typeface="Segoe UI Semibold" panose="020B0702040204020203" pitchFamily="34" charset="0"/>
              </a:rPr>
              <a:t>LESS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702828" y="5258045"/>
            <a:ext cx="2668722" cy="612316"/>
          </a:xfrm>
          <a:prstGeom prst="rect">
            <a:avLst/>
          </a:prstGeom>
          <a:noFill/>
        </p:spPr>
        <p:txBody>
          <a:bodyPr wrap="square" rtlCol="0">
            <a:spAutoFit/>
          </a:bodyPr>
          <a:lstStyle/>
          <a:p>
            <a:pPr algn="r" defTabSz="932317">
              <a:lnSpc>
                <a:spcPct val="90000"/>
              </a:lnSpc>
              <a:spcAft>
                <a:spcPts val="600"/>
              </a:spcAft>
              <a:defRPr/>
            </a:pPr>
            <a:r>
              <a:rPr lang="fr-CA" sz="1600" kern="0">
                <a:gradFill>
                  <a:gsLst>
                    <a:gs pos="2917">
                      <a:srgbClr val="000000"/>
                    </a:gs>
                    <a:gs pos="100000">
                      <a:srgbClr val="000000"/>
                    </a:gs>
                  </a:gsLst>
                  <a:lin ang="5400000" scaled="0"/>
                </a:gradFill>
                <a:latin typeface="Segoe UI"/>
              </a:rPr>
              <a:t>Personal/Private views</a:t>
            </a:r>
          </a:p>
          <a:p>
            <a:pPr algn="r" defTabSz="932317">
              <a:lnSpc>
                <a:spcPct val="90000"/>
              </a:lnSpc>
              <a:spcAft>
                <a:spcPts val="600"/>
              </a:spcAft>
              <a:defRPr/>
            </a:pPr>
            <a:r>
              <a:rPr lang="fr-CA" sz="1600" kern="0">
                <a:gradFill>
                  <a:gsLst>
                    <a:gs pos="2917">
                      <a:srgbClr val="000000"/>
                    </a:gs>
                    <a:gs pos="100000">
                      <a:srgbClr val="000000"/>
                    </a:gs>
                  </a:gsLst>
                  <a:lin ang="5400000" scaled="0"/>
                </a:gradFill>
                <a:latin typeface="Segoe UI"/>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8207" y="3565134"/>
            <a:ext cx="2420384" cy="91078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32317">
              <a:lnSpc>
                <a:spcPct val="90000"/>
              </a:lnSpc>
              <a:spcAft>
                <a:spcPts val="600"/>
              </a:spcAft>
              <a:buNone/>
              <a:defRPr/>
            </a:pPr>
            <a:r>
              <a:rPr lang="fr-CA" sz="1600">
                <a:gradFill>
                  <a:gsLst>
                    <a:gs pos="2917">
                      <a:srgbClr val="000000"/>
                    </a:gs>
                    <a:gs pos="100000">
                      <a:srgbClr val="000000"/>
                    </a:gs>
                  </a:gsLst>
                  <a:lin ang="5400000" scaled="0"/>
                </a:gradFill>
                <a:latin typeface="Segoe UI"/>
              </a:rPr>
              <a:t>Push up content</a:t>
            </a:r>
          </a:p>
          <a:p>
            <a:pPr marL="0" indent="0" algn="r" defTabSz="932317">
              <a:lnSpc>
                <a:spcPct val="90000"/>
              </a:lnSpc>
              <a:spcAft>
                <a:spcPts val="600"/>
              </a:spcAft>
              <a:buNone/>
              <a:defRPr/>
            </a:pPr>
            <a:r>
              <a:rPr lang="fr-CA" sz="1600">
                <a:gradFill>
                  <a:gsLst>
                    <a:gs pos="2917">
                      <a:srgbClr val="000000"/>
                    </a:gs>
                    <a:gs pos="100000">
                      <a:srgbClr val="000000"/>
                    </a:gs>
                  </a:gsLst>
                  <a:lin ang="5400000" scaled="0"/>
                </a:gradFill>
                <a:latin typeface="Segoe UI"/>
              </a:rPr>
              <a:t>Power BI Desktop</a:t>
            </a:r>
          </a:p>
          <a:p>
            <a:pPr marL="0" indent="0" algn="r" defTabSz="932317">
              <a:lnSpc>
                <a:spcPct val="90000"/>
              </a:lnSpc>
              <a:spcAft>
                <a:spcPts val="600"/>
              </a:spcAft>
              <a:buNone/>
              <a:defRPr/>
            </a:pPr>
            <a:r>
              <a:rPr lang="fr-CA" sz="1600">
                <a:gradFill>
                  <a:gsLst>
                    <a:gs pos="2917">
                      <a:srgbClr val="000000"/>
                    </a:gs>
                    <a:gs pos="100000">
                      <a:srgbClr val="000000"/>
                    </a:gs>
                  </a:gsLst>
                  <a:lin ang="5400000" scaled="0"/>
                </a:gradFill>
                <a:latin typeface="Segoe UI"/>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030262" y="3565134"/>
            <a:ext cx="2677379" cy="612316"/>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32317">
              <a:lnSpc>
                <a:spcPct val="90000"/>
              </a:lnSpc>
              <a:spcAft>
                <a:spcPts val="600"/>
              </a:spcAft>
              <a:buNone/>
              <a:defRPr/>
            </a:pPr>
            <a:r>
              <a:rPr lang="fr-CA" sz="1600">
                <a:gradFill>
                  <a:gsLst>
                    <a:gs pos="2917">
                      <a:srgbClr val="000000"/>
                    </a:gs>
                    <a:gs pos="100000">
                      <a:srgbClr val="000000"/>
                    </a:gs>
                  </a:gsLst>
                  <a:lin ang="5400000" scaled="0"/>
                </a:gradFill>
                <a:latin typeface="Segoe UI"/>
              </a:rPr>
              <a:t>Knowledge management</a:t>
            </a:r>
          </a:p>
          <a:p>
            <a:pPr marL="0" indent="0" defTabSz="932317">
              <a:lnSpc>
                <a:spcPct val="90000"/>
              </a:lnSpc>
              <a:spcAft>
                <a:spcPts val="600"/>
              </a:spcAft>
              <a:buNone/>
              <a:defRPr/>
            </a:pPr>
            <a:r>
              <a:rPr lang="fr-CA" sz="1600">
                <a:gradFill>
                  <a:gsLst>
                    <a:gs pos="2917">
                      <a:srgbClr val="000000"/>
                    </a:gs>
                    <a:gs pos="100000">
                      <a:srgbClr val="000000"/>
                    </a:gs>
                  </a:gsLst>
                  <a:lin ang="5400000" scaled="0"/>
                </a:gradFill>
                <a:latin typeface="Segoe UI"/>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30915" y="2212670"/>
            <a:ext cx="2448883" cy="612316"/>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32317">
              <a:lnSpc>
                <a:spcPct val="90000"/>
              </a:lnSpc>
              <a:spcAft>
                <a:spcPts val="600"/>
              </a:spcAft>
              <a:buNone/>
              <a:defRPr/>
            </a:pPr>
            <a:r>
              <a:rPr lang="fr-CA" sz="1600">
                <a:gradFill>
                  <a:gsLst>
                    <a:gs pos="2917">
                      <a:srgbClr val="000000"/>
                    </a:gs>
                    <a:gs pos="100000">
                      <a:srgbClr val="000000"/>
                    </a:gs>
                  </a:gsLst>
                  <a:lin ang="5400000" scaled="0"/>
                </a:gradFill>
                <a:latin typeface="Segoe UI"/>
              </a:rPr>
              <a:t>Permanent record</a:t>
            </a:r>
          </a:p>
          <a:p>
            <a:pPr marL="0" indent="0" algn="r" defTabSz="932317">
              <a:lnSpc>
                <a:spcPct val="90000"/>
              </a:lnSpc>
              <a:spcAft>
                <a:spcPts val="600"/>
              </a:spcAft>
              <a:buNone/>
              <a:defRPr/>
            </a:pPr>
            <a:r>
              <a:rPr lang="fr-CA" sz="1600">
                <a:gradFill>
                  <a:gsLst>
                    <a:gs pos="2917">
                      <a:srgbClr val="000000"/>
                    </a:gs>
                    <a:gs pos="100000">
                      <a:srgbClr val="000000"/>
                    </a:gs>
                  </a:gsLst>
                  <a:lin ang="5400000" scaled="0"/>
                </a:gradFill>
                <a:latin typeface="Segoe UI"/>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259896" y="2212670"/>
            <a:ext cx="2215302" cy="612316"/>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32317">
              <a:lnSpc>
                <a:spcPct val="90000"/>
              </a:lnSpc>
              <a:spcAft>
                <a:spcPts val="600"/>
              </a:spcAft>
              <a:buNone/>
              <a:defRPr/>
            </a:pPr>
            <a:r>
              <a:rPr lang="fr-CA" sz="1600">
                <a:gradFill>
                  <a:gsLst>
                    <a:gs pos="2917">
                      <a:srgbClr val="000000"/>
                    </a:gs>
                    <a:gs pos="100000">
                      <a:srgbClr val="000000"/>
                    </a:gs>
                  </a:gsLst>
                  <a:lin ang="5400000" scaled="0"/>
                </a:gradFill>
                <a:latin typeface="Segoe UI"/>
              </a:rPr>
              <a:t>Push down content</a:t>
            </a:r>
          </a:p>
          <a:p>
            <a:pPr marL="0" indent="0" defTabSz="932317">
              <a:lnSpc>
                <a:spcPct val="90000"/>
              </a:lnSpc>
              <a:spcAft>
                <a:spcPts val="600"/>
              </a:spcAft>
              <a:buNone/>
              <a:defRPr/>
            </a:pPr>
            <a:r>
              <a:rPr lang="fr-CA" sz="1600">
                <a:gradFill>
                  <a:gsLst>
                    <a:gs pos="2917">
                      <a:srgbClr val="000000"/>
                    </a:gs>
                    <a:gs pos="100000">
                      <a:srgbClr val="000000"/>
                    </a:gs>
                  </a:gsLst>
                  <a:lin ang="5400000" scaled="0"/>
                </a:gradFill>
                <a:latin typeface="Segoe UI"/>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439283" y="1479959"/>
            <a:ext cx="2770759" cy="4985480"/>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32462">
              <a:defRPr/>
            </a:pPr>
            <a:endParaRPr lang="fr-CA" sz="1799"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15402" y="1479959"/>
            <a:ext cx="2780282" cy="4990242"/>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32462">
              <a:defRPr/>
            </a:pPr>
            <a:endParaRPr lang="fr-CA" sz="1799" kern="0">
              <a:solidFill>
                <a:srgbClr val="505050"/>
              </a:solidFill>
              <a:latin typeface="Segoe UI"/>
            </a:endParaRPr>
          </a:p>
        </p:txBody>
      </p:sp>
      <p:sp>
        <p:nvSpPr>
          <p:cNvPr id="23" name="TextBox 22">
            <a:extLst>
              <a:ext uri="{FF2B5EF4-FFF2-40B4-BE49-F238E27FC236}">
                <a16:creationId xmlns:a16="http://schemas.microsoft.com/office/drawing/2014/main" id="{03138DE7-834C-436D-A294-7201882B79CA}"/>
              </a:ext>
            </a:extLst>
          </p:cNvPr>
          <p:cNvSpPr txBox="1"/>
          <p:nvPr/>
        </p:nvSpPr>
        <p:spPr>
          <a:xfrm>
            <a:off x="52095" y="6099910"/>
            <a:ext cx="2194260" cy="276927"/>
          </a:xfrm>
          <a:prstGeom prst="rect">
            <a:avLst/>
          </a:prstGeom>
          <a:noFill/>
        </p:spPr>
        <p:txBody>
          <a:bodyPr wrap="none" rtlCol="0">
            <a:spAutoFit/>
          </a:bodyPr>
          <a:lstStyle/>
          <a:p>
            <a:pPr defTabSz="932317">
              <a:defRPr/>
            </a:pPr>
            <a:r>
              <a:rPr lang="fr-CA" sz="1200" kern="0">
                <a:solidFill>
                  <a:sysClr val="windowText" lastClr="000000"/>
                </a:solidFill>
                <a:latin typeface="Segoe UI Semibold" panose="020B0702040204020203" pitchFamily="34" charset="0"/>
                <a:cs typeface="Segoe UI Semibold" panose="020B0702040204020203" pitchFamily="34" charset="0"/>
              </a:rPr>
              <a:t>* Enterprise Data Warehouse</a:t>
            </a:r>
          </a:p>
        </p:txBody>
      </p:sp>
    </p:spTree>
    <p:extLst>
      <p:ext uri="{BB962C8B-B14F-4D97-AF65-F5344CB8AC3E}">
        <p14:creationId xmlns:p14="http://schemas.microsoft.com/office/powerpoint/2010/main" val="3379682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865" y="2353"/>
            <a:ext cx="5314048" cy="6854270"/>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3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grpSp>
        <p:grpSp>
          <p:nvGrpSpPr>
            <p:cNvPr id="51" name="Group 379"/>
            <p:cNvGrpSpPr/>
            <p:nvPr/>
          </p:nvGrpSpPr>
          <p:grpSpPr>
            <a:xfrm>
              <a:off x="313305" y="4124026"/>
              <a:ext cx="276799" cy="192696"/>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400">
                  <a:solidFill>
                    <a:srgbClr val="000000"/>
                  </a:solidFill>
                </a:endParaRPr>
              </a:p>
            </p:txBody>
          </p:sp>
        </p:grpSp>
      </p:grpSp>
      <p:pic>
        <p:nvPicPr>
          <p:cNvPr id="33" name="Picture 32"/>
          <p:cNvPicPr>
            <a:picLocks noChangeAspect="1"/>
          </p:cNvPicPr>
          <p:nvPr/>
        </p:nvPicPr>
        <p:blipFill>
          <a:blip r:embed="rId3"/>
          <a:stretch>
            <a:fillRect/>
          </a:stretch>
        </p:blipFill>
        <p:spPr>
          <a:xfrm>
            <a:off x="5461857" y="167268"/>
            <a:ext cx="6637216" cy="6387263"/>
          </a:xfrm>
          <a:prstGeom prst="rect">
            <a:avLst/>
          </a:prstGeom>
        </p:spPr>
      </p:pic>
      <p:sp>
        <p:nvSpPr>
          <p:cNvPr id="71" name="Title 2"/>
          <p:cNvSpPr txBox="1">
            <a:spLocks/>
          </p:cNvSpPr>
          <p:nvPr/>
        </p:nvSpPr>
        <p:spPr>
          <a:xfrm>
            <a:off x="1" y="1641908"/>
            <a:ext cx="5314914" cy="1244088"/>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fr-CA" sz="3920" dirty="0">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Power BI </a:t>
            </a:r>
            <a:br>
              <a:rPr lang="fr-CA" sz="3920" dirty="0">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br>
            <a:r>
              <a:rPr lang="fr-CA" sz="3920" dirty="0">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Modes de déploiement</a:t>
            </a:r>
            <a:br>
              <a:rPr lang="fr-CA" sz="4312" dirty="0">
                <a:gradFill>
                  <a:gsLst>
                    <a:gs pos="66272">
                      <a:srgbClr val="FFB900"/>
                    </a:gs>
                    <a:gs pos="45562">
                      <a:srgbClr val="FFB900"/>
                    </a:gs>
                  </a:gsLst>
                  <a:lin ang="5400000" scaled="0"/>
                </a:gradFill>
              </a:rPr>
            </a:br>
            <a:endParaRPr lang="fr-CA" sz="4312" dirty="0">
              <a:gradFill>
                <a:gsLst>
                  <a:gs pos="66272">
                    <a:srgbClr val="FFB900"/>
                  </a:gs>
                  <a:gs pos="45562">
                    <a:srgbClr val="FFB900"/>
                  </a:gs>
                </a:gsLst>
                <a:lin ang="5400000" scaled="0"/>
              </a:gradFill>
            </a:endParaRPr>
          </a:p>
        </p:txBody>
      </p:sp>
      <p:sp>
        <p:nvSpPr>
          <p:cNvPr id="28" name="Rectangle 27">
            <a:extLst>
              <a:ext uri="{FF2B5EF4-FFF2-40B4-BE49-F238E27FC236}">
                <a16:creationId xmlns:a16="http://schemas.microsoft.com/office/drawing/2014/main" id="{53D3C03B-7AD7-4AB6-ACC9-4FB4AFCCFB65}"/>
              </a:ext>
            </a:extLst>
          </p:cNvPr>
          <p:cNvSpPr/>
          <p:nvPr/>
        </p:nvSpPr>
        <p:spPr bwMode="auto">
          <a:xfrm>
            <a:off x="6010892" y="3068685"/>
            <a:ext cx="3690669" cy="76076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CA" sz="2352" b="1" dirty="0">
              <a:gradFill>
                <a:gsLst>
                  <a:gs pos="0">
                    <a:srgbClr val="FFFFFF"/>
                  </a:gs>
                  <a:gs pos="100000">
                    <a:srgbClr val="FFFFFF"/>
                  </a:gs>
                </a:gsLst>
                <a:lin ang="5400000" scaled="0"/>
              </a:gradFill>
              <a:ea typeface="Segoe UI" pitchFamily="34" charset="0"/>
              <a:cs typeface="Segoe UI" pitchFamily="34" charset="0"/>
            </a:endParaRPr>
          </a:p>
        </p:txBody>
      </p:sp>
      <p:sp>
        <p:nvSpPr>
          <p:cNvPr id="2" name="Arrow: Right 1">
            <a:extLst>
              <a:ext uri="{FF2B5EF4-FFF2-40B4-BE49-F238E27FC236}">
                <a16:creationId xmlns:a16="http://schemas.microsoft.com/office/drawing/2014/main" id="{359F001E-2731-4DD2-894D-D1BE227CCA16}"/>
              </a:ext>
            </a:extLst>
          </p:cNvPr>
          <p:cNvSpPr/>
          <p:nvPr/>
        </p:nvSpPr>
        <p:spPr bwMode="auto">
          <a:xfrm>
            <a:off x="7776044" y="1059446"/>
            <a:ext cx="411887" cy="366624"/>
          </a:xfrm>
          <a:prstGeom prst="rightArrow">
            <a:avLst/>
          </a:prstGeom>
          <a:solidFill>
            <a:srgbClr val="FF00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CA" sz="196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586390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65" y="2353"/>
            <a:ext cx="5229836" cy="6854270"/>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30" fontAlgn="base">
                <a:lnSpc>
                  <a:spcPct val="90000"/>
                </a:lnSpc>
                <a:spcBef>
                  <a:spcPct val="0"/>
                </a:spcBef>
                <a:spcAft>
                  <a:spcPct val="0"/>
                </a:spcAft>
                <a:defRPr/>
              </a:pPr>
              <a:endParaRPr lang="fr-CA" sz="235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3">
                  <a:defRPr/>
                </a:pPr>
                <a:endParaRPr lang="fr-CA" sz="1400">
                  <a:solidFill>
                    <a:srgbClr val="000000"/>
                  </a:solidFill>
                  <a:latin typeface="Segoe UI"/>
                </a:endParaRPr>
              </a:p>
            </p:txBody>
          </p:sp>
        </p:grpSp>
      </p:grpSp>
      <p:sp>
        <p:nvSpPr>
          <p:cNvPr id="40" name="Rectangle 39">
            <a:extLst>
              <a:ext uri="{FF2B5EF4-FFF2-40B4-BE49-F238E27FC236}">
                <a16:creationId xmlns:a16="http://schemas.microsoft.com/office/drawing/2014/main" id="{3072D60D-BF15-4FBD-BA65-FF1E3FF30147}"/>
              </a:ext>
            </a:extLst>
          </p:cNvPr>
          <p:cNvSpPr/>
          <p:nvPr/>
        </p:nvSpPr>
        <p:spPr>
          <a:xfrm>
            <a:off x="6780206" y="566086"/>
            <a:ext cx="4907586" cy="4738193"/>
          </a:xfrm>
          <a:prstGeom prst="rect">
            <a:avLst/>
          </a:prstGeom>
        </p:spPr>
        <p:txBody>
          <a:bodyPr wrap="square" lIns="179238" tIns="143391" rIns="179238" bIns="143391">
            <a:noAutofit/>
          </a:bodyPr>
          <a:lstStyle/>
          <a:p>
            <a:pPr defTabSz="914126">
              <a:defRPr/>
            </a:pPr>
            <a:r>
              <a:rPr lang="fr-CA" sz="1999" dirty="0">
                <a:solidFill>
                  <a:prstClr val="black"/>
                </a:solidFill>
                <a:latin typeface="Segoe UI Semibold" panose="020B0702040204020203" pitchFamily="34" charset="0"/>
                <a:cs typeface="Segoe UI Semibold" panose="020B0702040204020203" pitchFamily="34" charset="0"/>
              </a:rPr>
              <a:t>Rafraichissement des données centralisées et plus fréquentes</a:t>
            </a:r>
          </a:p>
          <a:p>
            <a:pPr defTabSz="914126">
              <a:defRPr/>
            </a:pPr>
            <a:endParaRPr lang="fr-CA" sz="1999" dirty="0">
              <a:solidFill>
                <a:prstClr val="black"/>
              </a:solidFill>
              <a:latin typeface="Segoe UI Semibold" panose="020B0702040204020203" pitchFamily="34" charset="0"/>
              <a:cs typeface="Segoe UI Semibold" panose="020B0702040204020203" pitchFamily="34" charset="0"/>
            </a:endParaRPr>
          </a:p>
          <a:p>
            <a:pPr defTabSz="914126">
              <a:defRPr/>
            </a:pPr>
            <a:endParaRPr lang="fr-CA" sz="1999" dirty="0">
              <a:solidFill>
                <a:prstClr val="black"/>
              </a:solidFill>
              <a:latin typeface="Segoe UI Semibold" panose="020B0702040204020203" pitchFamily="34" charset="0"/>
              <a:cs typeface="Segoe UI Semibold" panose="020B0702040204020203" pitchFamily="34" charset="0"/>
            </a:endParaRPr>
          </a:p>
          <a:p>
            <a:pPr defTabSz="914126">
              <a:defRPr/>
            </a:pPr>
            <a:endParaRPr lang="fr-CA" sz="1999" dirty="0">
              <a:solidFill>
                <a:prstClr val="black"/>
              </a:solidFill>
              <a:latin typeface="Segoe UI Semibold" panose="020B0702040204020203" pitchFamily="34" charset="0"/>
              <a:cs typeface="Segoe UI Semibold" panose="020B0702040204020203" pitchFamily="34" charset="0"/>
            </a:endParaRPr>
          </a:p>
          <a:p>
            <a:pPr defTabSz="914126">
              <a:defRPr/>
            </a:pPr>
            <a:r>
              <a:rPr lang="fr-CA" sz="1999" dirty="0">
                <a:solidFill>
                  <a:prstClr val="black"/>
                </a:solidFill>
                <a:latin typeface="Segoe UI Semibold" panose="020B0702040204020203" pitchFamily="34" charset="0"/>
                <a:cs typeface="Segoe UI Semibold" panose="020B0702040204020203" pitchFamily="34" charset="0"/>
              </a:rPr>
              <a:t>Plus de limitation du volume des données</a:t>
            </a:r>
          </a:p>
          <a:p>
            <a:pPr defTabSz="914126">
              <a:defRPr/>
            </a:pPr>
            <a:endParaRPr lang="fr-CA" sz="1999" dirty="0">
              <a:solidFill>
                <a:prstClr val="black"/>
              </a:solidFill>
              <a:latin typeface="Segoe UI Semibold" panose="020B0702040204020203" pitchFamily="34" charset="0"/>
              <a:cs typeface="Segoe UI Semibold" panose="020B0702040204020203" pitchFamily="34" charset="0"/>
            </a:endParaRPr>
          </a:p>
          <a:p>
            <a:pPr defTabSz="914126">
              <a:defRPr/>
            </a:pPr>
            <a:endParaRPr lang="fr-CA" sz="1999" dirty="0">
              <a:solidFill>
                <a:prstClr val="black"/>
              </a:solidFill>
              <a:latin typeface="Segoe UI Semibold" panose="020B0702040204020203" pitchFamily="34" charset="0"/>
              <a:cs typeface="Segoe UI Semibold" panose="020B0702040204020203" pitchFamily="34" charset="0"/>
            </a:endParaRPr>
          </a:p>
          <a:p>
            <a:pPr defTabSz="914126">
              <a:defRPr/>
            </a:pPr>
            <a:endParaRPr lang="fr-CA" sz="1999" dirty="0">
              <a:solidFill>
                <a:prstClr val="black"/>
              </a:solidFill>
              <a:latin typeface="Segoe UI Semibold" panose="020B0702040204020203" pitchFamily="34" charset="0"/>
              <a:cs typeface="Segoe UI Semibold" panose="020B0702040204020203" pitchFamily="34" charset="0"/>
            </a:endParaRPr>
          </a:p>
          <a:p>
            <a:pPr defTabSz="914126">
              <a:defRPr/>
            </a:pPr>
            <a:r>
              <a:rPr lang="fr-CA" sz="1999" dirty="0">
                <a:solidFill>
                  <a:prstClr val="black"/>
                </a:solidFill>
                <a:latin typeface="Segoe UI Semibold" panose="020B0702040204020203" pitchFamily="34" charset="0"/>
                <a:cs typeface="Segoe UI Semibold" panose="020B0702040204020203" pitchFamily="34" charset="0"/>
              </a:rPr>
              <a:t>Sécurité</a:t>
            </a:r>
          </a:p>
          <a:p>
            <a:pPr defTabSz="914126">
              <a:defRPr/>
            </a:pPr>
            <a:endParaRPr lang="fr-CA" sz="1999" dirty="0">
              <a:solidFill>
                <a:prstClr val="black"/>
              </a:solidFill>
              <a:latin typeface="Segoe UI Semibold" panose="020B0702040204020203" pitchFamily="34" charset="0"/>
              <a:cs typeface="Segoe UI Semibold" panose="020B0702040204020203" pitchFamily="34" charset="0"/>
            </a:endParaRPr>
          </a:p>
          <a:p>
            <a:pPr defTabSz="914126">
              <a:defRPr/>
            </a:pPr>
            <a:endParaRPr lang="fr-CA" sz="1999" dirty="0">
              <a:solidFill>
                <a:prstClr val="black"/>
              </a:solidFill>
              <a:latin typeface="Segoe UI Semibold" panose="020B0702040204020203" pitchFamily="34" charset="0"/>
              <a:cs typeface="Segoe UI Semibold" panose="020B0702040204020203" pitchFamily="34" charset="0"/>
            </a:endParaRPr>
          </a:p>
          <a:p>
            <a:pPr defTabSz="914126">
              <a:defRPr/>
            </a:pPr>
            <a:endParaRPr lang="fr-CA" sz="1999" dirty="0">
              <a:solidFill>
                <a:prstClr val="black"/>
              </a:solidFill>
              <a:latin typeface="Segoe UI Semibold" panose="020B0702040204020203" pitchFamily="34" charset="0"/>
              <a:cs typeface="Segoe UI Semibold" panose="020B0702040204020203" pitchFamily="34" charset="0"/>
            </a:endParaRPr>
          </a:p>
          <a:p>
            <a:pPr defTabSz="914126">
              <a:defRPr/>
            </a:pPr>
            <a:r>
              <a:rPr lang="fr-CA" sz="1999" dirty="0">
                <a:solidFill>
                  <a:prstClr val="black"/>
                </a:solidFill>
                <a:latin typeface="Segoe UI Semibold" panose="020B0702040204020203" pitchFamily="34" charset="0"/>
                <a:cs typeface="Segoe UI Semibold" panose="020B0702040204020203" pitchFamily="34" charset="0"/>
              </a:rPr>
              <a:t>Support technique (SLA)</a:t>
            </a:r>
          </a:p>
          <a:p>
            <a:pPr defTabSz="914126">
              <a:lnSpc>
                <a:spcPct val="300000"/>
              </a:lnSpc>
              <a:defRPr/>
            </a:pPr>
            <a:endParaRPr lang="fr-CA" sz="1999" dirty="0">
              <a:solidFill>
                <a:prstClr val="black"/>
              </a:solidFill>
              <a:latin typeface="Segoe UI Semibold" panose="020B0702040204020203" pitchFamily="34" charset="0"/>
              <a:cs typeface="Segoe UI Semibold" panose="020B0702040204020203" pitchFamily="34" charset="0"/>
            </a:endParaRPr>
          </a:p>
        </p:txBody>
      </p:sp>
      <p:pic>
        <p:nvPicPr>
          <p:cNvPr id="31" name="Graphic 30" descr="Lock">
            <a:extLst>
              <a:ext uri="{FF2B5EF4-FFF2-40B4-BE49-F238E27FC236}">
                <a16:creationId xmlns:a16="http://schemas.microsoft.com/office/drawing/2014/main" id="{095B2842-AFB8-49BF-B6CD-C266E6EE5F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5470" y="3508934"/>
            <a:ext cx="828937" cy="828937"/>
          </a:xfrm>
          <a:prstGeom prst="rect">
            <a:avLst/>
          </a:prstGeom>
        </p:spPr>
      </p:pic>
      <p:sp>
        <p:nvSpPr>
          <p:cNvPr id="50" name="Title 2">
            <a:extLst>
              <a:ext uri="{FF2B5EF4-FFF2-40B4-BE49-F238E27FC236}">
                <a16:creationId xmlns:a16="http://schemas.microsoft.com/office/drawing/2014/main" id="{7D1D0E29-4BD2-4B9D-BB8B-0C6E1F9CB71E}"/>
              </a:ext>
            </a:extLst>
          </p:cNvPr>
          <p:cNvSpPr txBox="1">
            <a:spLocks/>
          </p:cNvSpPr>
          <p:nvPr/>
        </p:nvSpPr>
        <p:spPr>
          <a:xfrm>
            <a:off x="184959" y="1285593"/>
            <a:ext cx="5045743" cy="3299180"/>
          </a:xfrm>
          <a:prstGeom prst="rect">
            <a:avLst/>
          </a:prstGeom>
        </p:spPr>
        <p:txBody>
          <a:bodyPr vert="horz" wrap="square" lIns="146266" tIns="91416" rIns="146266" bIns="91416"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defTabSz="914093">
              <a:defRPr/>
            </a:pPr>
            <a:r>
              <a:rPr lang="fr-CA" sz="5498"/>
              <a:t>Avantages du transfert de responsabilités à TI</a:t>
            </a:r>
          </a:p>
        </p:txBody>
      </p:sp>
      <p:pic>
        <p:nvPicPr>
          <p:cNvPr id="30" name="Graphic 29" descr="Call center">
            <a:extLst>
              <a:ext uri="{FF2B5EF4-FFF2-40B4-BE49-F238E27FC236}">
                <a16:creationId xmlns:a16="http://schemas.microsoft.com/office/drawing/2014/main" id="{7C01E49D-94D5-4BFC-A5DA-BC69C4014A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2857" y="4689535"/>
            <a:ext cx="914162" cy="914162"/>
          </a:xfrm>
          <a:prstGeom prst="rect">
            <a:avLst/>
          </a:prstGeom>
        </p:spPr>
      </p:pic>
      <p:pic>
        <p:nvPicPr>
          <p:cNvPr id="33" name="Graphic 32" descr="Earth Globe Europe-Africa">
            <a:extLst>
              <a:ext uri="{FF2B5EF4-FFF2-40B4-BE49-F238E27FC236}">
                <a16:creationId xmlns:a16="http://schemas.microsoft.com/office/drawing/2014/main" id="{DBC4A794-75CD-4B1F-9E1C-110151CBED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22857" y="2082545"/>
            <a:ext cx="914162" cy="914162"/>
          </a:xfrm>
          <a:prstGeom prst="rect">
            <a:avLst/>
          </a:prstGeom>
        </p:spPr>
      </p:pic>
      <p:pic>
        <p:nvPicPr>
          <p:cNvPr id="35" name="Graphic 34" descr="Watch">
            <a:extLst>
              <a:ext uri="{FF2B5EF4-FFF2-40B4-BE49-F238E27FC236}">
                <a16:creationId xmlns:a16="http://schemas.microsoft.com/office/drawing/2014/main" id="{879DA0E5-0199-4054-8F04-5D70B5877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22857" y="578788"/>
            <a:ext cx="914162" cy="914162"/>
          </a:xfrm>
          <a:prstGeom prst="rect">
            <a:avLst/>
          </a:prstGeom>
        </p:spPr>
      </p:pic>
    </p:spTree>
    <p:extLst>
      <p:ext uri="{BB962C8B-B14F-4D97-AF65-F5344CB8AC3E}">
        <p14:creationId xmlns:p14="http://schemas.microsoft.com/office/powerpoint/2010/main" val="4134004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93"/>
          <p:cNvSpPr>
            <a:spLocks noGrp="1"/>
          </p:cNvSpPr>
          <p:nvPr>
            <p:ph type="title"/>
          </p:nvPr>
        </p:nvSpPr>
        <p:spPr>
          <a:xfrm>
            <a:off x="255290" y="263256"/>
            <a:ext cx="11650488" cy="849114"/>
          </a:xfrm>
        </p:spPr>
        <p:txBody>
          <a:bodyPr/>
          <a:lstStyle/>
          <a:p>
            <a:r>
              <a:rPr lang="en-US" sz="4799" spc="-102" dirty="0">
                <a:solidFill>
                  <a:srgbClr val="EDC30D"/>
                </a:solidFill>
                <a:latin typeface="Segoe UI Light" panose="020B0502040204020203" pitchFamily="34" charset="0"/>
                <a:cs typeface="Segoe UI Light" panose="020B0502040204020203" pitchFamily="34" charset="0"/>
              </a:rPr>
              <a:t>Une </a:t>
            </a:r>
            <a:r>
              <a:rPr lang="en-US" sz="4799" spc="-102" dirty="0" err="1">
                <a:solidFill>
                  <a:srgbClr val="EDC30D"/>
                </a:solidFill>
                <a:latin typeface="Segoe UI Light" panose="020B0502040204020203" pitchFamily="34" charset="0"/>
                <a:cs typeface="Segoe UI Light" panose="020B0502040204020203" pitchFamily="34" charset="0"/>
              </a:rPr>
              <a:t>approche</a:t>
            </a:r>
            <a:r>
              <a:rPr lang="en-US" sz="4799" spc="-102" dirty="0">
                <a:solidFill>
                  <a:srgbClr val="EDC30D"/>
                </a:solidFill>
                <a:latin typeface="Segoe UI Light" panose="020B0502040204020203" pitchFamily="34" charset="0"/>
                <a:cs typeface="Segoe UI Light" panose="020B0502040204020203" pitchFamily="34" charset="0"/>
              </a:rPr>
              <a:t> </a:t>
            </a:r>
            <a:r>
              <a:rPr lang="en-US" sz="4799" spc="-102" dirty="0" err="1">
                <a:solidFill>
                  <a:srgbClr val="EDC30D"/>
                </a:solidFill>
                <a:latin typeface="Segoe UI Light" panose="020B0502040204020203" pitchFamily="34" charset="0"/>
                <a:cs typeface="Segoe UI Light" panose="020B0502040204020203" pitchFamily="34" charset="0"/>
              </a:rPr>
              <a:t>balancée</a:t>
            </a:r>
            <a:endParaRPr lang="en-US" sz="4799" spc="-102" dirty="0">
              <a:solidFill>
                <a:srgbClr val="EDC30D"/>
              </a:solidFill>
              <a:latin typeface="Segoe UI Light" panose="020B0502040204020203" pitchFamily="34" charset="0"/>
              <a:cs typeface="Segoe UI Light" panose="020B0502040204020203" pitchFamily="34" charset="0"/>
            </a:endParaRPr>
          </a:p>
        </p:txBody>
      </p:sp>
      <p:grpSp>
        <p:nvGrpSpPr>
          <p:cNvPr id="16" name="Group 15"/>
          <p:cNvGrpSpPr/>
          <p:nvPr/>
        </p:nvGrpSpPr>
        <p:grpSpPr>
          <a:xfrm>
            <a:off x="3285760" y="5309560"/>
            <a:ext cx="847089" cy="863362"/>
            <a:chOff x="3351705" y="5511827"/>
            <a:chExt cx="864545" cy="881153"/>
          </a:xfrm>
        </p:grpSpPr>
        <p:pic>
          <p:nvPicPr>
            <p:cNvPr id="17" name="Picture 16"/>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514524" y="5511827"/>
              <a:ext cx="474188" cy="591822"/>
            </a:xfrm>
            <a:prstGeom prst="rect">
              <a:avLst/>
            </a:prstGeom>
            <a:noFill/>
          </p:spPr>
        </p:pic>
        <p:sp>
          <p:nvSpPr>
            <p:cNvPr id="18" name="TextBox 17"/>
            <p:cNvSpPr txBox="1"/>
            <p:nvPr/>
          </p:nvSpPr>
          <p:spPr>
            <a:xfrm>
              <a:off x="3351705" y="6141751"/>
              <a:ext cx="864545" cy="251229"/>
            </a:xfrm>
            <a:prstGeom prst="rect">
              <a:avLst/>
            </a:prstGeom>
            <a:noFill/>
          </p:spPr>
          <p:txBody>
            <a:bodyPr wrap="square" lIns="0" tIns="0" rIns="0" bIns="0" rtlCol="0">
              <a:spAutoFit/>
            </a:bodyPr>
            <a:lstStyle/>
            <a:p>
              <a:pPr algn="ctr" defTabSz="913563">
                <a:defRPr/>
              </a:pPr>
              <a:r>
                <a:rPr lang="en-US" sz="1600" b="1" kern="0">
                  <a:solidFill>
                    <a:srgbClr val="FFFFFF"/>
                  </a:solidFill>
                  <a:latin typeface="Segoe UI"/>
                </a:rPr>
                <a:t>IT Pro</a:t>
              </a:r>
            </a:p>
          </p:txBody>
        </p:sp>
      </p:grpSp>
      <p:cxnSp>
        <p:nvCxnSpPr>
          <p:cNvPr id="19" name="Straight Connector 18"/>
          <p:cNvCxnSpPr/>
          <p:nvPr/>
        </p:nvCxnSpPr>
        <p:spPr>
          <a:xfrm>
            <a:off x="1127148" y="4095691"/>
            <a:ext cx="44796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62404" y="4466841"/>
            <a:ext cx="739848" cy="492315"/>
          </a:xfrm>
          <a:prstGeom prst="rect">
            <a:avLst/>
          </a:prstGeom>
          <a:noFill/>
        </p:spPr>
        <p:txBody>
          <a:bodyPr wrap="square" lIns="0" tIns="0" rIns="0" bIns="0" rtlCol="0">
            <a:spAutoFit/>
          </a:bodyPr>
          <a:lstStyle/>
          <a:p>
            <a:pPr defTabSz="913600">
              <a:defRPr/>
            </a:pPr>
            <a:r>
              <a:rPr lang="en-US" sz="1600" kern="0">
                <a:solidFill>
                  <a:srgbClr val="FFFFFF"/>
                </a:solidFill>
                <a:latin typeface="Segoe UI Semibold" panose="020B0702040204020203" pitchFamily="34" charset="0"/>
                <a:cs typeface="Segoe UI Semibold" panose="020B0702040204020203" pitchFamily="34" charset="0"/>
              </a:rPr>
              <a:t>Existing Data</a:t>
            </a:r>
          </a:p>
        </p:txBody>
      </p:sp>
      <p:sp>
        <p:nvSpPr>
          <p:cNvPr id="21" name="TextBox 20"/>
          <p:cNvSpPr txBox="1"/>
          <p:nvPr/>
        </p:nvSpPr>
        <p:spPr>
          <a:xfrm>
            <a:off x="2434648" y="4948091"/>
            <a:ext cx="965843" cy="325132"/>
          </a:xfrm>
          <a:prstGeom prst="rect">
            <a:avLst/>
          </a:prstGeom>
          <a:noFill/>
        </p:spPr>
        <p:txBody>
          <a:bodyPr wrap="square" lIns="0" tIns="0" rIns="0" bIns="0" rtlCol="0">
            <a:spAutoFit/>
          </a:bodyPr>
          <a:lstStyle/>
          <a:p>
            <a:pPr defTabSz="913600">
              <a:lnSpc>
                <a:spcPct val="90000"/>
              </a:lnSpc>
              <a:defRPr/>
            </a:pPr>
            <a:r>
              <a:rPr lang="en-US" sz="1174" kern="0">
                <a:solidFill>
                  <a:srgbClr val="FFFFFF"/>
                </a:solidFill>
                <a:latin typeface="Segoe UI Semibold" panose="020B0702040204020203" pitchFamily="34" charset="0"/>
                <a:cs typeface="Segoe UI Semibold" panose="020B0702040204020203" pitchFamily="34" charset="0"/>
              </a:rPr>
              <a:t>LOB Applications</a:t>
            </a:r>
            <a:endParaRPr lang="en-US" sz="1960" kern="0">
              <a:solidFill>
                <a:srgbClr val="FFFFFF"/>
              </a:solidFill>
              <a:latin typeface="Segoe UI Semibold" panose="020B0702040204020203" pitchFamily="34" charset="0"/>
              <a:cs typeface="Segoe UI Semibold" panose="020B0702040204020203" pitchFamily="34" charset="0"/>
            </a:endParaRPr>
          </a:p>
        </p:txBody>
      </p:sp>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flipH="1">
            <a:off x="2514820" y="4303978"/>
            <a:ext cx="461553" cy="639473"/>
          </a:xfrm>
          <a:prstGeom prst="rect">
            <a:avLst/>
          </a:prstGeom>
          <a:noFill/>
        </p:spPr>
      </p:pic>
      <p:sp>
        <p:nvSpPr>
          <p:cNvPr id="23" name="TextBox 22"/>
          <p:cNvSpPr txBox="1"/>
          <p:nvPr/>
        </p:nvSpPr>
        <p:spPr>
          <a:xfrm>
            <a:off x="4578596" y="4959075"/>
            <a:ext cx="726276" cy="162567"/>
          </a:xfrm>
          <a:prstGeom prst="rect">
            <a:avLst/>
          </a:prstGeom>
          <a:noFill/>
        </p:spPr>
        <p:txBody>
          <a:bodyPr wrap="square" lIns="0" tIns="0" rIns="0" bIns="0" rtlCol="0">
            <a:spAutoFit/>
          </a:bodyPr>
          <a:lstStyle/>
          <a:p>
            <a:pPr defTabSz="913600">
              <a:lnSpc>
                <a:spcPct val="90000"/>
              </a:lnSpc>
              <a:defRPr/>
            </a:pPr>
            <a:r>
              <a:rPr lang="en-US" sz="1174" kern="0">
                <a:solidFill>
                  <a:srgbClr val="FFFFFF"/>
                </a:solidFill>
                <a:latin typeface="Segoe UI Semibold" panose="020B0702040204020203" pitchFamily="34" charset="0"/>
                <a:cs typeface="Segoe UI Semibold" panose="020B0702040204020203" pitchFamily="34" charset="0"/>
              </a:rPr>
              <a:t>Files</a:t>
            </a:r>
            <a:endParaRPr lang="en-US" sz="1960" kern="0">
              <a:solidFill>
                <a:srgbClr val="FFFFFF"/>
              </a:solidFill>
              <a:latin typeface="Segoe UI Semibold" panose="020B0702040204020203" pitchFamily="34" charset="0"/>
              <a:cs typeface="Segoe UI Semibold" panose="020B0702040204020203" pitchFamily="34" charset="0"/>
            </a:endParaRPr>
          </a:p>
        </p:txBody>
      </p:sp>
      <p:sp>
        <p:nvSpPr>
          <p:cNvPr id="24" name="TextBox 23"/>
          <p:cNvSpPr txBox="1"/>
          <p:nvPr/>
        </p:nvSpPr>
        <p:spPr>
          <a:xfrm>
            <a:off x="3457069" y="4957171"/>
            <a:ext cx="922533" cy="162567"/>
          </a:xfrm>
          <a:prstGeom prst="rect">
            <a:avLst/>
          </a:prstGeom>
          <a:noFill/>
        </p:spPr>
        <p:txBody>
          <a:bodyPr wrap="square" lIns="0" tIns="0" rIns="0" bIns="0" rtlCol="0">
            <a:spAutoFit/>
          </a:bodyPr>
          <a:lstStyle/>
          <a:p>
            <a:pPr defTabSz="913600">
              <a:lnSpc>
                <a:spcPct val="90000"/>
              </a:lnSpc>
              <a:defRPr/>
            </a:pPr>
            <a:r>
              <a:rPr lang="en-US" sz="1174" kern="0">
                <a:solidFill>
                  <a:srgbClr val="FFFFFF"/>
                </a:solidFill>
                <a:latin typeface="Segoe UI Semibold" panose="020B0702040204020203" pitchFamily="34" charset="0"/>
                <a:cs typeface="Segoe UI Semibold" panose="020B0702040204020203" pitchFamily="34" charset="0"/>
              </a:rPr>
              <a:t>Data Marts</a:t>
            </a:r>
            <a:endParaRPr lang="en-US" sz="1960" kern="0">
              <a:solidFill>
                <a:srgbClr val="FFFFFF"/>
              </a:solidFill>
              <a:latin typeface="Segoe UI Semibold" panose="020B0702040204020203" pitchFamily="34" charset="0"/>
              <a:cs typeface="Segoe UI Semibold" panose="020B0702040204020203" pitchFamily="34" charset="0"/>
            </a:endParaRPr>
          </a:p>
        </p:txBody>
      </p:sp>
      <p:cxnSp>
        <p:nvCxnSpPr>
          <p:cNvPr id="25" name="Straight Connector 24"/>
          <p:cNvCxnSpPr/>
          <p:nvPr/>
        </p:nvCxnSpPr>
        <p:spPr>
          <a:xfrm>
            <a:off x="1127148" y="5350101"/>
            <a:ext cx="447968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505270" y="4355817"/>
            <a:ext cx="586301" cy="458301"/>
            <a:chOff x="4593681" y="4528365"/>
            <a:chExt cx="598383" cy="458485"/>
          </a:xfrm>
        </p:grpSpPr>
        <p:grpSp>
          <p:nvGrpSpPr>
            <p:cNvPr id="27" name="Group 26"/>
            <p:cNvGrpSpPr/>
            <p:nvPr/>
          </p:nvGrpSpPr>
          <p:grpSpPr>
            <a:xfrm>
              <a:off x="4768104" y="4528365"/>
              <a:ext cx="423960" cy="322667"/>
              <a:chOff x="5743575" y="223838"/>
              <a:chExt cx="823913" cy="627062"/>
            </a:xfrm>
          </p:grpSpPr>
          <p:sp>
            <p:nvSpPr>
              <p:cNvPr id="37"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000000"/>
                  </a:solidFill>
                  <a:latin typeface="Segoe UI"/>
                </a:endParaRPr>
              </a:p>
            </p:txBody>
          </p:sp>
          <p:sp>
            <p:nvSpPr>
              <p:cNvPr id="38"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000000"/>
                  </a:solidFill>
                  <a:latin typeface="Segoe UI"/>
                </a:endParaRPr>
              </a:p>
            </p:txBody>
          </p:sp>
        </p:grpSp>
        <p:sp>
          <p:nvSpPr>
            <p:cNvPr id="28" name="Rectangle 27"/>
            <p:cNvSpPr/>
            <p:nvPr/>
          </p:nvSpPr>
          <p:spPr>
            <a:xfrm>
              <a:off x="4688925" y="4612568"/>
              <a:ext cx="16586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64" kern="0">
                <a:solidFill>
                  <a:srgbClr val="FFFFFF"/>
                </a:solidFill>
                <a:latin typeface="Segoe UI"/>
              </a:endParaRPr>
            </a:p>
          </p:txBody>
        </p:sp>
        <p:grpSp>
          <p:nvGrpSpPr>
            <p:cNvPr id="29" name="Group 28"/>
            <p:cNvGrpSpPr/>
            <p:nvPr/>
          </p:nvGrpSpPr>
          <p:grpSpPr>
            <a:xfrm>
              <a:off x="4683643" y="4596849"/>
              <a:ext cx="423960" cy="322667"/>
              <a:chOff x="5743575" y="223838"/>
              <a:chExt cx="823913" cy="627062"/>
            </a:xfrm>
            <a:solidFill>
              <a:schemeClr val="bg1">
                <a:lumMod val="65000"/>
              </a:schemeClr>
            </a:solidFill>
          </p:grpSpPr>
          <p:sp>
            <p:nvSpPr>
              <p:cNvPr id="35"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000000"/>
                  </a:solidFill>
                  <a:latin typeface="Segoe UI"/>
                </a:endParaRPr>
              </a:p>
            </p:txBody>
          </p:sp>
          <p:sp>
            <p:nvSpPr>
              <p:cNvPr id="36"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000000"/>
                  </a:solidFill>
                  <a:latin typeface="Segoe UI"/>
                </a:endParaRPr>
              </a:p>
            </p:txBody>
          </p:sp>
        </p:grpSp>
        <p:grpSp>
          <p:nvGrpSpPr>
            <p:cNvPr id="30" name="Group 29"/>
            <p:cNvGrpSpPr/>
            <p:nvPr/>
          </p:nvGrpSpPr>
          <p:grpSpPr>
            <a:xfrm>
              <a:off x="4593681" y="4664183"/>
              <a:ext cx="423960" cy="322667"/>
              <a:chOff x="4593681" y="4664183"/>
              <a:chExt cx="423960" cy="322667"/>
            </a:xfrm>
          </p:grpSpPr>
          <p:sp>
            <p:nvSpPr>
              <p:cNvPr id="31" name="Rectangle 30"/>
              <p:cNvSpPr/>
              <p:nvPr/>
            </p:nvSpPr>
            <p:spPr>
              <a:xfrm>
                <a:off x="4596408" y="4675220"/>
                <a:ext cx="16586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64" kern="0">
                  <a:solidFill>
                    <a:srgbClr val="FFFFFF"/>
                  </a:solidFill>
                  <a:latin typeface="Segoe UI"/>
                </a:endParaRPr>
              </a:p>
            </p:txBody>
          </p:sp>
          <p:grpSp>
            <p:nvGrpSpPr>
              <p:cNvPr id="32" name="Group 31"/>
              <p:cNvGrpSpPr/>
              <p:nvPr/>
            </p:nvGrpSpPr>
            <p:grpSpPr>
              <a:xfrm>
                <a:off x="4593681" y="4664183"/>
                <a:ext cx="423960" cy="322667"/>
                <a:chOff x="5743575" y="223838"/>
                <a:chExt cx="823913" cy="627062"/>
              </a:xfrm>
              <a:solidFill>
                <a:schemeClr val="bg1">
                  <a:lumMod val="75000"/>
                </a:schemeClr>
              </a:solidFill>
            </p:grpSpPr>
            <p:sp>
              <p:nvSpPr>
                <p:cNvPr id="33"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729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000000"/>
                    </a:solidFill>
                    <a:latin typeface="Segoe UI"/>
                  </a:endParaRPr>
                </a:p>
              </p:txBody>
            </p:sp>
            <p:sp>
              <p:nvSpPr>
                <p:cNvPr id="34"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000000"/>
                    </a:solidFill>
                    <a:latin typeface="Segoe UI"/>
                  </a:endParaRPr>
                </a:p>
              </p:txBody>
            </p:sp>
          </p:grpSp>
        </p:grpSp>
      </p:grpSp>
      <p:sp>
        <p:nvSpPr>
          <p:cNvPr id="39" name="Up Arrow 62"/>
          <p:cNvSpPr/>
          <p:nvPr/>
        </p:nvSpPr>
        <p:spPr bwMode="auto">
          <a:xfrm rot="5400000">
            <a:off x="6534275" y="3550889"/>
            <a:ext cx="549834" cy="229969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grpSp>
        <p:nvGrpSpPr>
          <p:cNvPr id="40" name="Group 39"/>
          <p:cNvGrpSpPr/>
          <p:nvPr/>
        </p:nvGrpSpPr>
        <p:grpSpPr>
          <a:xfrm>
            <a:off x="10217892" y="4170356"/>
            <a:ext cx="1206274" cy="886293"/>
            <a:chOff x="9025917" y="1714352"/>
            <a:chExt cx="1296017" cy="942751"/>
          </a:xfrm>
        </p:grpSpPr>
        <p:sp>
          <p:nvSpPr>
            <p:cNvPr id="41" name="TextBox 40"/>
            <p:cNvSpPr txBox="1"/>
            <p:nvPr/>
          </p:nvSpPr>
          <p:spPr>
            <a:xfrm>
              <a:off x="9025917" y="2395266"/>
              <a:ext cx="1296017" cy="261837"/>
            </a:xfrm>
            <a:prstGeom prst="rect">
              <a:avLst/>
            </a:prstGeom>
            <a:noFill/>
          </p:spPr>
          <p:txBody>
            <a:bodyPr wrap="square" lIns="0" tIns="0" rIns="0" bIns="0" rtlCol="0">
              <a:spAutoFit/>
            </a:bodyPr>
            <a:lstStyle/>
            <a:p>
              <a:pPr defTabSz="913600">
                <a:defRPr/>
              </a:pPr>
              <a:r>
                <a:rPr lang="en-US" sz="1600" b="1" kern="0" dirty="0">
                  <a:solidFill>
                    <a:srgbClr val="FFFFFF"/>
                  </a:solidFill>
                  <a:latin typeface="Segoe UI"/>
                </a:rPr>
                <a:t>Power Users</a:t>
              </a:r>
            </a:p>
          </p:txBody>
        </p:sp>
        <p:sp>
          <p:nvSpPr>
            <p:cNvPr id="42" name="Man's Body"/>
            <p:cNvSpPr>
              <a:spLocks/>
            </p:cNvSpPr>
            <p:nvPr/>
          </p:nvSpPr>
          <p:spPr bwMode="auto">
            <a:xfrm>
              <a:off x="9219968" y="2063401"/>
              <a:ext cx="494570" cy="247170"/>
            </a:xfrm>
            <a:custGeom>
              <a:avLst/>
              <a:gdLst>
                <a:gd name="T0" fmla="*/ 1522 w 1650"/>
                <a:gd name="T1" fmla="*/ 697 h 800"/>
                <a:gd name="T2" fmla="*/ 1611 w 1650"/>
                <a:gd name="T3" fmla="*/ 342 h 800"/>
                <a:gd name="T4" fmla="*/ 1196 w 1650"/>
                <a:gd name="T5" fmla="*/ 161 h 800"/>
                <a:gd name="T6" fmla="*/ 1100 w 1650"/>
                <a:gd name="T7" fmla="*/ 7 h 800"/>
                <a:gd name="T8" fmla="*/ 815 w 1650"/>
                <a:gd name="T9" fmla="*/ 130 h 800"/>
                <a:gd name="T10" fmla="*/ 568 w 1650"/>
                <a:gd name="T11" fmla="*/ 4 h 800"/>
                <a:gd name="T12" fmla="*/ 498 w 1650"/>
                <a:gd name="T13" fmla="*/ 134 h 800"/>
                <a:gd name="T14" fmla="*/ 806 w 1650"/>
                <a:gd name="T15" fmla="*/ 275 h 800"/>
                <a:gd name="T16" fmla="*/ 1056 w 1650"/>
                <a:gd name="T17" fmla="*/ 219 h 800"/>
                <a:gd name="T18" fmla="*/ 794 w 1650"/>
                <a:gd name="T19" fmla="*/ 330 h 800"/>
                <a:gd name="T20" fmla="*/ 401 w 1650"/>
                <a:gd name="T21" fmla="*/ 179 h 800"/>
                <a:gd name="T22" fmla="*/ 42 w 1650"/>
                <a:gd name="T23" fmla="*/ 342 h 800"/>
                <a:gd name="T24" fmla="*/ 189 w 1650"/>
                <a:gd name="T25" fmla="*/ 775 h 800"/>
                <a:gd name="T26" fmla="*/ 329 w 1650"/>
                <a:gd name="T27" fmla="*/ 553 h 800"/>
                <a:gd name="T28" fmla="*/ 271 w 1650"/>
                <a:gd name="T29" fmla="*/ 781 h 800"/>
                <a:gd name="T30" fmla="*/ 826 w 1650"/>
                <a:gd name="T31" fmla="*/ 799 h 800"/>
                <a:gd name="T32" fmla="*/ 1463 w 1650"/>
                <a:gd name="T33" fmla="*/ 775 h 800"/>
                <a:gd name="T34" fmla="*/ 1464 w 1650"/>
                <a:gd name="T35" fmla="*/ 774 h 800"/>
                <a:gd name="T36" fmla="*/ 1406 w 1650"/>
                <a:gd name="T37" fmla="*/ 553 h 800"/>
                <a:gd name="T38" fmla="*/ 1522 w 1650"/>
                <a:gd name="T39" fmla="*/ 69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0" h="800">
                  <a:moveTo>
                    <a:pt x="1522" y="697"/>
                  </a:moveTo>
                  <a:cubicBezTo>
                    <a:pt x="1635" y="516"/>
                    <a:pt x="1650" y="408"/>
                    <a:pt x="1611" y="342"/>
                  </a:cubicBezTo>
                  <a:cubicBezTo>
                    <a:pt x="1571" y="277"/>
                    <a:pt x="1294" y="184"/>
                    <a:pt x="1196" y="161"/>
                  </a:cubicBezTo>
                  <a:cubicBezTo>
                    <a:pt x="1155" y="151"/>
                    <a:pt x="1119" y="12"/>
                    <a:pt x="1100" y="7"/>
                  </a:cubicBezTo>
                  <a:cubicBezTo>
                    <a:pt x="1082" y="1"/>
                    <a:pt x="998" y="123"/>
                    <a:pt x="815" y="130"/>
                  </a:cubicBezTo>
                  <a:cubicBezTo>
                    <a:pt x="747" y="132"/>
                    <a:pt x="587" y="0"/>
                    <a:pt x="568" y="4"/>
                  </a:cubicBezTo>
                  <a:cubicBezTo>
                    <a:pt x="548" y="7"/>
                    <a:pt x="495" y="110"/>
                    <a:pt x="498" y="134"/>
                  </a:cubicBezTo>
                  <a:cubicBezTo>
                    <a:pt x="501" y="157"/>
                    <a:pt x="657" y="273"/>
                    <a:pt x="806" y="275"/>
                  </a:cubicBezTo>
                  <a:cubicBezTo>
                    <a:pt x="1017" y="279"/>
                    <a:pt x="1056" y="219"/>
                    <a:pt x="1056" y="219"/>
                  </a:cubicBezTo>
                  <a:cubicBezTo>
                    <a:pt x="1056" y="219"/>
                    <a:pt x="1010" y="327"/>
                    <a:pt x="794" y="330"/>
                  </a:cubicBezTo>
                  <a:cubicBezTo>
                    <a:pt x="573" y="333"/>
                    <a:pt x="425" y="183"/>
                    <a:pt x="401" y="179"/>
                  </a:cubicBezTo>
                  <a:cubicBezTo>
                    <a:pt x="377" y="174"/>
                    <a:pt x="83" y="279"/>
                    <a:pt x="42" y="342"/>
                  </a:cubicBezTo>
                  <a:cubicBezTo>
                    <a:pt x="0" y="406"/>
                    <a:pt x="9" y="570"/>
                    <a:pt x="189" y="775"/>
                  </a:cubicBezTo>
                  <a:cubicBezTo>
                    <a:pt x="208" y="657"/>
                    <a:pt x="306" y="566"/>
                    <a:pt x="329" y="553"/>
                  </a:cubicBezTo>
                  <a:cubicBezTo>
                    <a:pt x="299" y="610"/>
                    <a:pt x="272" y="716"/>
                    <a:pt x="271" y="781"/>
                  </a:cubicBezTo>
                  <a:cubicBezTo>
                    <a:pt x="523" y="799"/>
                    <a:pt x="740" y="800"/>
                    <a:pt x="826" y="799"/>
                  </a:cubicBezTo>
                  <a:cubicBezTo>
                    <a:pt x="922" y="800"/>
                    <a:pt x="1176" y="799"/>
                    <a:pt x="1463" y="775"/>
                  </a:cubicBezTo>
                  <a:cubicBezTo>
                    <a:pt x="1463" y="775"/>
                    <a:pt x="1463" y="774"/>
                    <a:pt x="1464" y="774"/>
                  </a:cubicBezTo>
                  <a:cubicBezTo>
                    <a:pt x="1454" y="709"/>
                    <a:pt x="1436" y="608"/>
                    <a:pt x="1406" y="553"/>
                  </a:cubicBezTo>
                  <a:cubicBezTo>
                    <a:pt x="1424" y="563"/>
                    <a:pt x="1485" y="619"/>
                    <a:pt x="1522" y="697"/>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a:extLst/>
          </p:spPr>
          <p:txBody>
            <a:bodyPr vert="horz" wrap="square" lIns="109652" tIns="54826" rIns="109652" bIns="54826" numCol="1" rtlCol="0" anchor="ctr" anchorCtr="0" compatLnSpc="1">
              <a:prstTxWarp prst="textNoShape">
                <a:avLst/>
              </a:prstTxWarp>
            </a:bodyPr>
            <a:lstStyle/>
            <a:p>
              <a:pPr algn="ctr" defTabSz="1096002" fontAlgn="base">
                <a:lnSpc>
                  <a:spcPct val="70000"/>
                </a:lnSpc>
                <a:spcBef>
                  <a:spcPct val="0"/>
                </a:spcBef>
                <a:spcAft>
                  <a:spcPct val="0"/>
                </a:spcAft>
                <a:defRPr/>
              </a:pPr>
              <a:endParaRPr lang="en-US" sz="2799" kern="0">
                <a:solidFill>
                  <a:srgbClr val="FFFFFF"/>
                </a:solidFill>
                <a:effectLst>
                  <a:outerShdw blurRad="38100" dist="38100" dir="2700000" algn="tl">
                    <a:srgbClr val="000000">
                      <a:alpha val="43137"/>
                    </a:srgbClr>
                  </a:outerShdw>
                </a:effectLst>
                <a:latin typeface="Tw Cen MT"/>
              </a:endParaRPr>
            </a:p>
          </p:txBody>
        </p:sp>
        <p:sp>
          <p:nvSpPr>
            <p:cNvPr id="43" name="Man's Face"/>
            <p:cNvSpPr>
              <a:spLocks/>
            </p:cNvSpPr>
            <p:nvPr/>
          </p:nvSpPr>
          <p:spPr bwMode="auto">
            <a:xfrm>
              <a:off x="9314698" y="1714352"/>
              <a:ext cx="286822" cy="366278"/>
            </a:xfrm>
            <a:custGeom>
              <a:avLst/>
              <a:gdLst>
                <a:gd name="T0" fmla="*/ 114 w 957"/>
                <a:gd name="T1" fmla="*/ 612 h 1185"/>
                <a:gd name="T2" fmla="*/ 82 w 957"/>
                <a:gd name="T3" fmla="*/ 660 h 1185"/>
                <a:gd name="T4" fmla="*/ 164 w 957"/>
                <a:gd name="T5" fmla="*/ 831 h 1185"/>
                <a:gd name="T6" fmla="*/ 266 w 957"/>
                <a:gd name="T7" fmla="*/ 1049 h 1185"/>
                <a:gd name="T8" fmla="*/ 499 w 957"/>
                <a:gd name="T9" fmla="*/ 1185 h 1185"/>
                <a:gd name="T10" fmla="*/ 716 w 957"/>
                <a:gd name="T11" fmla="*/ 1076 h 1185"/>
                <a:gd name="T12" fmla="*/ 834 w 957"/>
                <a:gd name="T13" fmla="*/ 841 h 1185"/>
                <a:gd name="T14" fmla="*/ 862 w 957"/>
                <a:gd name="T15" fmla="*/ 824 h 1185"/>
                <a:gd name="T16" fmla="*/ 911 w 957"/>
                <a:gd name="T17" fmla="*/ 629 h 1185"/>
                <a:gd name="T18" fmla="*/ 865 w 957"/>
                <a:gd name="T19" fmla="*/ 596 h 1185"/>
                <a:gd name="T20" fmla="*/ 865 w 957"/>
                <a:gd name="T21" fmla="*/ 507 h 1185"/>
                <a:gd name="T22" fmla="*/ 499 w 957"/>
                <a:gd name="T23" fmla="*/ 306 h 1185"/>
                <a:gd name="T24" fmla="*/ 854 w 957"/>
                <a:gd name="T25" fmla="*/ 407 h 1185"/>
                <a:gd name="T26" fmla="*/ 897 w 957"/>
                <a:gd name="T27" fmla="*/ 446 h 1185"/>
                <a:gd name="T28" fmla="*/ 954 w 957"/>
                <a:gd name="T29" fmla="*/ 391 h 1185"/>
                <a:gd name="T30" fmla="*/ 775 w 957"/>
                <a:gd name="T31" fmla="*/ 169 h 1185"/>
                <a:gd name="T32" fmla="*/ 318 w 957"/>
                <a:gd name="T33" fmla="*/ 76 h 1185"/>
                <a:gd name="T34" fmla="*/ 46 w 957"/>
                <a:gd name="T35" fmla="*/ 437 h 1185"/>
                <a:gd name="T36" fmla="*/ 114 w 957"/>
                <a:gd name="T37" fmla="*/ 612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7" h="1185">
                  <a:moveTo>
                    <a:pt x="114" y="612"/>
                  </a:moveTo>
                  <a:cubicBezTo>
                    <a:pt x="114" y="612"/>
                    <a:pt x="69" y="611"/>
                    <a:pt x="82" y="660"/>
                  </a:cubicBezTo>
                  <a:cubicBezTo>
                    <a:pt x="98" y="718"/>
                    <a:pt x="122" y="828"/>
                    <a:pt x="164" y="831"/>
                  </a:cubicBezTo>
                  <a:cubicBezTo>
                    <a:pt x="167" y="940"/>
                    <a:pt x="253" y="1029"/>
                    <a:pt x="266" y="1049"/>
                  </a:cubicBezTo>
                  <a:cubicBezTo>
                    <a:pt x="278" y="1069"/>
                    <a:pt x="435" y="1185"/>
                    <a:pt x="499" y="1185"/>
                  </a:cubicBezTo>
                  <a:cubicBezTo>
                    <a:pt x="563" y="1185"/>
                    <a:pt x="670" y="1112"/>
                    <a:pt x="716" y="1076"/>
                  </a:cubicBezTo>
                  <a:cubicBezTo>
                    <a:pt x="763" y="1039"/>
                    <a:pt x="818" y="963"/>
                    <a:pt x="834" y="841"/>
                  </a:cubicBezTo>
                  <a:cubicBezTo>
                    <a:pt x="849" y="844"/>
                    <a:pt x="862" y="824"/>
                    <a:pt x="862" y="824"/>
                  </a:cubicBezTo>
                  <a:cubicBezTo>
                    <a:pt x="862" y="824"/>
                    <a:pt x="911" y="659"/>
                    <a:pt x="911" y="629"/>
                  </a:cubicBezTo>
                  <a:cubicBezTo>
                    <a:pt x="911" y="599"/>
                    <a:pt x="865" y="596"/>
                    <a:pt x="865" y="596"/>
                  </a:cubicBezTo>
                  <a:cubicBezTo>
                    <a:pt x="865" y="596"/>
                    <a:pt x="876" y="531"/>
                    <a:pt x="865" y="507"/>
                  </a:cubicBezTo>
                  <a:cubicBezTo>
                    <a:pt x="854" y="482"/>
                    <a:pt x="713" y="324"/>
                    <a:pt x="499" y="306"/>
                  </a:cubicBezTo>
                  <a:cubicBezTo>
                    <a:pt x="554" y="289"/>
                    <a:pt x="688" y="267"/>
                    <a:pt x="854" y="407"/>
                  </a:cubicBezTo>
                  <a:cubicBezTo>
                    <a:pt x="868" y="419"/>
                    <a:pt x="871" y="441"/>
                    <a:pt x="897" y="446"/>
                  </a:cubicBezTo>
                  <a:cubicBezTo>
                    <a:pt x="922" y="451"/>
                    <a:pt x="951" y="416"/>
                    <a:pt x="954" y="391"/>
                  </a:cubicBezTo>
                  <a:cubicBezTo>
                    <a:pt x="957" y="365"/>
                    <a:pt x="917" y="298"/>
                    <a:pt x="775" y="169"/>
                  </a:cubicBezTo>
                  <a:cubicBezTo>
                    <a:pt x="633" y="40"/>
                    <a:pt x="442" y="0"/>
                    <a:pt x="318" y="76"/>
                  </a:cubicBezTo>
                  <a:cubicBezTo>
                    <a:pt x="0" y="63"/>
                    <a:pt x="42" y="417"/>
                    <a:pt x="46" y="437"/>
                  </a:cubicBezTo>
                  <a:cubicBezTo>
                    <a:pt x="51" y="458"/>
                    <a:pt x="114" y="612"/>
                    <a:pt x="114" y="61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52" tIns="54826" rIns="109652" bIns="54826" numCol="1" rtlCol="0" anchor="ctr" anchorCtr="0" compatLnSpc="1">
              <a:prstTxWarp prst="textNoShape">
                <a:avLst/>
              </a:prstTxWarp>
            </a:bodyPr>
            <a:lstStyle/>
            <a:p>
              <a:pPr algn="ctr" defTabSz="1096002" fontAlgn="base">
                <a:lnSpc>
                  <a:spcPct val="70000"/>
                </a:lnSpc>
                <a:spcBef>
                  <a:spcPct val="0"/>
                </a:spcBef>
                <a:spcAft>
                  <a:spcPct val="0"/>
                </a:spcAft>
                <a:defRPr/>
              </a:pPr>
              <a:endParaRPr lang="en-US" sz="2799" kern="0">
                <a:solidFill>
                  <a:srgbClr val="FFFFFF"/>
                </a:solidFill>
                <a:effectLst>
                  <a:outerShdw blurRad="38100" dist="38100" dir="2700000" algn="tl">
                    <a:srgbClr val="000000">
                      <a:alpha val="43137"/>
                    </a:srgbClr>
                  </a:outerShdw>
                </a:effectLst>
                <a:latin typeface="Tw Cen MT"/>
              </a:endParaRPr>
            </a:p>
          </p:txBody>
        </p:sp>
        <p:sp>
          <p:nvSpPr>
            <p:cNvPr id="45" name="Woman's Body"/>
            <p:cNvSpPr>
              <a:spLocks/>
            </p:cNvSpPr>
            <p:nvPr/>
          </p:nvSpPr>
          <p:spPr bwMode="auto">
            <a:xfrm>
              <a:off x="9554276" y="1719821"/>
              <a:ext cx="317609" cy="523913"/>
            </a:xfrm>
            <a:custGeom>
              <a:avLst/>
              <a:gdLst>
                <a:gd name="T0" fmla="*/ 34 w 1060"/>
                <a:gd name="T1" fmla="*/ 1066 h 1695"/>
                <a:gd name="T2" fmla="*/ 93 w 1060"/>
                <a:gd name="T3" fmla="*/ 896 h 1695"/>
                <a:gd name="T4" fmla="*/ 96 w 1060"/>
                <a:gd name="T5" fmla="*/ 886 h 1695"/>
                <a:gd name="T6" fmla="*/ 120 w 1060"/>
                <a:gd name="T7" fmla="*/ 859 h 1695"/>
                <a:gd name="T8" fmla="*/ 125 w 1060"/>
                <a:gd name="T9" fmla="*/ 850 h 1695"/>
                <a:gd name="T10" fmla="*/ 128 w 1060"/>
                <a:gd name="T11" fmla="*/ 840 h 1695"/>
                <a:gd name="T12" fmla="*/ 180 w 1060"/>
                <a:gd name="T13" fmla="*/ 623 h 1695"/>
                <a:gd name="T14" fmla="*/ 115 w 1060"/>
                <a:gd name="T15" fmla="*/ 518 h 1695"/>
                <a:gd name="T16" fmla="*/ 228 w 1060"/>
                <a:gd name="T17" fmla="*/ 408 h 1695"/>
                <a:gd name="T18" fmla="*/ 3 w 1060"/>
                <a:gd name="T19" fmla="*/ 110 h 1695"/>
                <a:gd name="T20" fmla="*/ 183 w 1060"/>
                <a:gd name="T21" fmla="*/ 67 h 1695"/>
                <a:gd name="T22" fmla="*/ 583 w 1060"/>
                <a:gd name="T23" fmla="*/ 148 h 1695"/>
                <a:gd name="T24" fmla="*/ 740 w 1060"/>
                <a:gd name="T25" fmla="*/ 342 h 1695"/>
                <a:gd name="T26" fmla="*/ 689 w 1060"/>
                <a:gd name="T27" fmla="*/ 390 h 1695"/>
                <a:gd name="T28" fmla="*/ 648 w 1060"/>
                <a:gd name="T29" fmla="*/ 353 h 1695"/>
                <a:gd name="T30" fmla="*/ 341 w 1060"/>
                <a:gd name="T31" fmla="*/ 268 h 1695"/>
                <a:gd name="T32" fmla="*/ 661 w 1060"/>
                <a:gd name="T33" fmla="*/ 443 h 1695"/>
                <a:gd name="T34" fmla="*/ 661 w 1060"/>
                <a:gd name="T35" fmla="*/ 522 h 1695"/>
                <a:gd name="T36" fmla="*/ 702 w 1060"/>
                <a:gd name="T37" fmla="*/ 551 h 1695"/>
                <a:gd name="T38" fmla="*/ 659 w 1060"/>
                <a:gd name="T39" fmla="*/ 722 h 1695"/>
                <a:gd name="T40" fmla="*/ 634 w 1060"/>
                <a:gd name="T41" fmla="*/ 736 h 1695"/>
                <a:gd name="T42" fmla="*/ 531 w 1060"/>
                <a:gd name="T43" fmla="*/ 942 h 1695"/>
                <a:gd name="T44" fmla="*/ 523 w 1060"/>
                <a:gd name="T45" fmla="*/ 948 h 1695"/>
                <a:gd name="T46" fmla="*/ 589 w 1060"/>
                <a:gd name="T47" fmla="*/ 1022 h 1695"/>
                <a:gd name="T48" fmla="*/ 675 w 1060"/>
                <a:gd name="T49" fmla="*/ 1130 h 1695"/>
                <a:gd name="T50" fmla="*/ 1038 w 1060"/>
                <a:gd name="T51" fmla="*/ 1289 h 1695"/>
                <a:gd name="T52" fmla="*/ 960 w 1060"/>
                <a:gd name="T53" fmla="*/ 1599 h 1695"/>
                <a:gd name="T54" fmla="*/ 909 w 1060"/>
                <a:gd name="T55" fmla="*/ 1667 h 1695"/>
                <a:gd name="T56" fmla="*/ 909 w 1060"/>
                <a:gd name="T57" fmla="*/ 1668 h 1695"/>
                <a:gd name="T58" fmla="*/ 541 w 1060"/>
                <a:gd name="T59" fmla="*/ 1695 h 1695"/>
                <a:gd name="T60" fmla="*/ 561 w 1060"/>
                <a:gd name="T61" fmla="*/ 1427 h 1695"/>
                <a:gd name="T62" fmla="*/ 514 w 1060"/>
                <a:gd name="T63" fmla="*/ 1398 h 1695"/>
                <a:gd name="T64" fmla="*/ 123 w 1060"/>
                <a:gd name="T65" fmla="*/ 1213 h 1695"/>
                <a:gd name="T66" fmla="*/ 73 w 1060"/>
                <a:gd name="T67" fmla="*/ 1133 h 1695"/>
                <a:gd name="T68" fmla="*/ 34 w 1060"/>
                <a:gd name="T69" fmla="*/ 106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0" h="1695">
                  <a:moveTo>
                    <a:pt x="34" y="1066"/>
                  </a:moveTo>
                  <a:cubicBezTo>
                    <a:pt x="35" y="1039"/>
                    <a:pt x="115" y="935"/>
                    <a:pt x="93" y="896"/>
                  </a:cubicBezTo>
                  <a:cubicBezTo>
                    <a:pt x="94" y="893"/>
                    <a:pt x="95" y="890"/>
                    <a:pt x="96" y="886"/>
                  </a:cubicBezTo>
                  <a:cubicBezTo>
                    <a:pt x="106" y="878"/>
                    <a:pt x="114" y="868"/>
                    <a:pt x="120" y="859"/>
                  </a:cubicBezTo>
                  <a:cubicBezTo>
                    <a:pt x="125" y="850"/>
                    <a:pt x="125" y="850"/>
                    <a:pt x="125" y="850"/>
                  </a:cubicBezTo>
                  <a:cubicBezTo>
                    <a:pt x="128" y="840"/>
                    <a:pt x="128" y="840"/>
                    <a:pt x="128" y="840"/>
                  </a:cubicBezTo>
                  <a:cubicBezTo>
                    <a:pt x="163" y="723"/>
                    <a:pt x="180" y="650"/>
                    <a:pt x="180" y="623"/>
                  </a:cubicBezTo>
                  <a:cubicBezTo>
                    <a:pt x="185" y="570"/>
                    <a:pt x="115" y="543"/>
                    <a:pt x="115" y="518"/>
                  </a:cubicBezTo>
                  <a:cubicBezTo>
                    <a:pt x="115" y="493"/>
                    <a:pt x="226" y="421"/>
                    <a:pt x="228" y="408"/>
                  </a:cubicBezTo>
                  <a:cubicBezTo>
                    <a:pt x="244" y="348"/>
                    <a:pt x="7" y="138"/>
                    <a:pt x="3" y="110"/>
                  </a:cubicBezTo>
                  <a:cubicBezTo>
                    <a:pt x="0" y="82"/>
                    <a:pt x="160" y="40"/>
                    <a:pt x="183" y="67"/>
                  </a:cubicBezTo>
                  <a:cubicBezTo>
                    <a:pt x="291" y="0"/>
                    <a:pt x="458" y="35"/>
                    <a:pt x="583" y="148"/>
                  </a:cubicBezTo>
                  <a:cubicBezTo>
                    <a:pt x="707" y="261"/>
                    <a:pt x="743" y="325"/>
                    <a:pt x="740" y="342"/>
                  </a:cubicBezTo>
                  <a:cubicBezTo>
                    <a:pt x="737" y="359"/>
                    <a:pt x="707" y="390"/>
                    <a:pt x="689" y="390"/>
                  </a:cubicBezTo>
                  <a:cubicBezTo>
                    <a:pt x="672" y="390"/>
                    <a:pt x="661" y="364"/>
                    <a:pt x="648" y="353"/>
                  </a:cubicBezTo>
                  <a:cubicBezTo>
                    <a:pt x="504" y="234"/>
                    <a:pt x="388" y="253"/>
                    <a:pt x="341" y="268"/>
                  </a:cubicBezTo>
                  <a:cubicBezTo>
                    <a:pt x="528" y="284"/>
                    <a:pt x="653" y="421"/>
                    <a:pt x="661" y="443"/>
                  </a:cubicBezTo>
                  <a:cubicBezTo>
                    <a:pt x="670" y="466"/>
                    <a:pt x="661" y="522"/>
                    <a:pt x="661" y="522"/>
                  </a:cubicBezTo>
                  <a:cubicBezTo>
                    <a:pt x="661" y="522"/>
                    <a:pt x="702" y="525"/>
                    <a:pt x="702" y="551"/>
                  </a:cubicBezTo>
                  <a:cubicBezTo>
                    <a:pt x="702" y="577"/>
                    <a:pt x="659" y="722"/>
                    <a:pt x="659" y="722"/>
                  </a:cubicBezTo>
                  <a:cubicBezTo>
                    <a:pt x="659" y="722"/>
                    <a:pt x="648" y="739"/>
                    <a:pt x="634" y="736"/>
                  </a:cubicBezTo>
                  <a:cubicBezTo>
                    <a:pt x="621" y="843"/>
                    <a:pt x="572" y="910"/>
                    <a:pt x="531" y="942"/>
                  </a:cubicBezTo>
                  <a:cubicBezTo>
                    <a:pt x="529" y="944"/>
                    <a:pt x="526" y="946"/>
                    <a:pt x="523" y="948"/>
                  </a:cubicBezTo>
                  <a:cubicBezTo>
                    <a:pt x="538" y="1019"/>
                    <a:pt x="589" y="1022"/>
                    <a:pt x="589" y="1022"/>
                  </a:cubicBezTo>
                  <a:cubicBezTo>
                    <a:pt x="610" y="1074"/>
                    <a:pt x="639" y="1121"/>
                    <a:pt x="675" y="1130"/>
                  </a:cubicBezTo>
                  <a:cubicBezTo>
                    <a:pt x="760" y="1150"/>
                    <a:pt x="1024" y="1252"/>
                    <a:pt x="1038" y="1289"/>
                  </a:cubicBezTo>
                  <a:cubicBezTo>
                    <a:pt x="1052" y="1326"/>
                    <a:pt x="1060" y="1441"/>
                    <a:pt x="960" y="1599"/>
                  </a:cubicBezTo>
                  <a:cubicBezTo>
                    <a:pt x="934" y="1645"/>
                    <a:pt x="909" y="1667"/>
                    <a:pt x="909" y="1667"/>
                  </a:cubicBezTo>
                  <a:cubicBezTo>
                    <a:pt x="909" y="1667"/>
                    <a:pt x="909" y="1667"/>
                    <a:pt x="909" y="1668"/>
                  </a:cubicBezTo>
                  <a:cubicBezTo>
                    <a:pt x="817" y="1675"/>
                    <a:pt x="620" y="1691"/>
                    <a:pt x="541" y="1695"/>
                  </a:cubicBezTo>
                  <a:cubicBezTo>
                    <a:pt x="541" y="1695"/>
                    <a:pt x="630" y="1516"/>
                    <a:pt x="561" y="1427"/>
                  </a:cubicBezTo>
                  <a:cubicBezTo>
                    <a:pt x="553" y="1417"/>
                    <a:pt x="514" y="1398"/>
                    <a:pt x="514" y="1398"/>
                  </a:cubicBezTo>
                  <a:cubicBezTo>
                    <a:pt x="481" y="1381"/>
                    <a:pt x="225" y="1237"/>
                    <a:pt x="123" y="1213"/>
                  </a:cubicBezTo>
                  <a:cubicBezTo>
                    <a:pt x="123" y="1213"/>
                    <a:pt x="102" y="1203"/>
                    <a:pt x="73" y="1133"/>
                  </a:cubicBezTo>
                  <a:cubicBezTo>
                    <a:pt x="73" y="1133"/>
                    <a:pt x="33" y="1093"/>
                    <a:pt x="34" y="1066"/>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a:extLst/>
          </p:spPr>
          <p:txBody>
            <a:bodyPr vert="horz" wrap="square" lIns="109652" tIns="54826" rIns="109652" bIns="54826" numCol="1" rtlCol="0" anchor="ctr" anchorCtr="0" compatLnSpc="1">
              <a:prstTxWarp prst="textNoShape">
                <a:avLst/>
              </a:prstTxWarp>
            </a:bodyPr>
            <a:lstStyle/>
            <a:p>
              <a:pPr algn="ctr" defTabSz="1096002" fontAlgn="base">
                <a:lnSpc>
                  <a:spcPct val="70000"/>
                </a:lnSpc>
                <a:spcBef>
                  <a:spcPct val="0"/>
                </a:spcBef>
                <a:spcAft>
                  <a:spcPct val="0"/>
                </a:spcAft>
                <a:defRPr/>
              </a:pPr>
              <a:endParaRPr lang="en-US" sz="2799" kern="0">
                <a:solidFill>
                  <a:srgbClr val="FFFFFF"/>
                </a:solidFill>
                <a:effectLst>
                  <a:outerShdw blurRad="38100" dist="38100" dir="2700000" algn="tl">
                    <a:srgbClr val="000000">
                      <a:alpha val="43137"/>
                    </a:srgbClr>
                  </a:outerShdw>
                </a:effectLst>
                <a:latin typeface="Tw Cen MT"/>
              </a:endParaRPr>
            </a:p>
          </p:txBody>
        </p:sp>
        <p:sp>
          <p:nvSpPr>
            <p:cNvPr id="46" name="Woman's Hair"/>
            <p:cNvSpPr>
              <a:spLocks/>
            </p:cNvSpPr>
            <p:nvPr/>
          </p:nvSpPr>
          <p:spPr bwMode="auto">
            <a:xfrm>
              <a:off x="9731369" y="1836894"/>
              <a:ext cx="90783" cy="187344"/>
            </a:xfrm>
            <a:custGeom>
              <a:avLst/>
              <a:gdLst>
                <a:gd name="T0" fmla="*/ 3 w 303"/>
                <a:gd name="T1" fmla="*/ 572 h 606"/>
                <a:gd name="T2" fmla="*/ 84 w 303"/>
                <a:gd name="T3" fmla="*/ 400 h 606"/>
                <a:gd name="T4" fmla="*/ 105 w 303"/>
                <a:gd name="T5" fmla="*/ 376 h 606"/>
                <a:gd name="T6" fmla="*/ 109 w 303"/>
                <a:gd name="T7" fmla="*/ 369 h 606"/>
                <a:gd name="T8" fmla="*/ 112 w 303"/>
                <a:gd name="T9" fmla="*/ 360 h 606"/>
                <a:gd name="T10" fmla="*/ 157 w 303"/>
                <a:gd name="T11" fmla="*/ 172 h 606"/>
                <a:gd name="T12" fmla="*/ 120 w 303"/>
                <a:gd name="T13" fmla="*/ 99 h 606"/>
                <a:gd name="T14" fmla="*/ 122 w 303"/>
                <a:gd name="T15" fmla="*/ 41 h 606"/>
                <a:gd name="T16" fmla="*/ 160 w 303"/>
                <a:gd name="T17" fmla="*/ 4 h 606"/>
                <a:gd name="T18" fmla="*/ 189 w 303"/>
                <a:gd name="T19" fmla="*/ 588 h 606"/>
                <a:gd name="T20" fmla="*/ 3 w 303"/>
                <a:gd name="T21" fmla="*/ 5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606">
                  <a:moveTo>
                    <a:pt x="3" y="572"/>
                  </a:moveTo>
                  <a:cubicBezTo>
                    <a:pt x="0" y="554"/>
                    <a:pt x="67" y="482"/>
                    <a:pt x="84" y="400"/>
                  </a:cubicBezTo>
                  <a:cubicBezTo>
                    <a:pt x="93" y="393"/>
                    <a:pt x="99" y="384"/>
                    <a:pt x="105" y="376"/>
                  </a:cubicBezTo>
                  <a:cubicBezTo>
                    <a:pt x="109" y="369"/>
                    <a:pt x="109" y="369"/>
                    <a:pt x="109" y="369"/>
                  </a:cubicBezTo>
                  <a:cubicBezTo>
                    <a:pt x="112" y="360"/>
                    <a:pt x="112" y="360"/>
                    <a:pt x="112" y="360"/>
                  </a:cubicBezTo>
                  <a:cubicBezTo>
                    <a:pt x="142" y="259"/>
                    <a:pt x="157" y="195"/>
                    <a:pt x="157" y="172"/>
                  </a:cubicBezTo>
                  <a:cubicBezTo>
                    <a:pt x="159" y="127"/>
                    <a:pt x="125" y="120"/>
                    <a:pt x="120" y="99"/>
                  </a:cubicBezTo>
                  <a:cubicBezTo>
                    <a:pt x="114" y="79"/>
                    <a:pt x="118" y="62"/>
                    <a:pt x="122" y="41"/>
                  </a:cubicBezTo>
                  <a:cubicBezTo>
                    <a:pt x="127" y="20"/>
                    <a:pt x="150" y="0"/>
                    <a:pt x="160" y="4"/>
                  </a:cubicBezTo>
                  <a:cubicBezTo>
                    <a:pt x="170" y="7"/>
                    <a:pt x="303" y="534"/>
                    <a:pt x="189" y="588"/>
                  </a:cubicBezTo>
                  <a:cubicBezTo>
                    <a:pt x="150" y="606"/>
                    <a:pt x="6" y="591"/>
                    <a:pt x="3" y="57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52" tIns="54826" rIns="109652" bIns="54826" numCol="1" rtlCol="0" anchor="ctr" anchorCtr="0" compatLnSpc="1">
              <a:prstTxWarp prst="textNoShape">
                <a:avLst/>
              </a:prstTxWarp>
            </a:bodyPr>
            <a:lstStyle/>
            <a:p>
              <a:pPr algn="ctr" defTabSz="1096002" fontAlgn="base">
                <a:lnSpc>
                  <a:spcPct val="70000"/>
                </a:lnSpc>
                <a:spcBef>
                  <a:spcPct val="0"/>
                </a:spcBef>
                <a:spcAft>
                  <a:spcPct val="0"/>
                </a:spcAft>
                <a:defRPr/>
              </a:pPr>
              <a:endParaRPr lang="en-US" sz="2799" kern="0">
                <a:solidFill>
                  <a:srgbClr val="FFFFFF"/>
                </a:solidFill>
                <a:effectLst>
                  <a:outerShdw blurRad="38100" dist="38100" dir="2700000" algn="tl">
                    <a:srgbClr val="000000">
                      <a:alpha val="43137"/>
                    </a:srgbClr>
                  </a:outerShdw>
                </a:effectLst>
                <a:latin typeface="Tw Cen MT"/>
              </a:endParaRPr>
            </a:p>
          </p:txBody>
        </p:sp>
      </p:grpSp>
      <p:grpSp>
        <p:nvGrpSpPr>
          <p:cNvPr id="47" name="Group 46"/>
          <p:cNvGrpSpPr/>
          <p:nvPr/>
        </p:nvGrpSpPr>
        <p:grpSpPr>
          <a:xfrm>
            <a:off x="7959037" y="1553863"/>
            <a:ext cx="1983684" cy="3621689"/>
            <a:chOff x="7846531" y="935910"/>
            <a:chExt cx="2024563" cy="3696326"/>
          </a:xfrm>
        </p:grpSpPr>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7631" y="935910"/>
              <a:ext cx="1068036" cy="800664"/>
            </a:xfrm>
            <a:prstGeom prst="rect">
              <a:avLst/>
            </a:prstGeom>
            <a:solidFill>
              <a:schemeClr val="tx2"/>
            </a:solidFill>
          </p:spPr>
        </p:pic>
        <p:sp>
          <p:nvSpPr>
            <p:cNvPr id="49" name="TextBox 48"/>
            <p:cNvSpPr txBox="1"/>
            <p:nvPr/>
          </p:nvSpPr>
          <p:spPr>
            <a:xfrm>
              <a:off x="7846531" y="4443813"/>
              <a:ext cx="2024563" cy="188423"/>
            </a:xfrm>
            <a:prstGeom prst="rect">
              <a:avLst/>
            </a:prstGeom>
            <a:noFill/>
          </p:spPr>
          <p:txBody>
            <a:bodyPr wrap="square" lIns="0" tIns="0" rIns="0" bIns="0" rtlCol="0">
              <a:spAutoFit/>
            </a:bodyPr>
            <a:lstStyle/>
            <a:p>
              <a:pPr defTabSz="913600">
                <a:defRPr/>
              </a:pPr>
              <a:r>
                <a:rPr lang="en-US" sz="1200" kern="0">
                  <a:solidFill>
                    <a:srgbClr val="FFFFFF"/>
                  </a:solidFill>
                  <a:latin typeface="Segoe UI"/>
                </a:rPr>
                <a:t>Power BI/Excel Power Tools </a:t>
              </a:r>
              <a:endParaRPr lang="en-US" sz="1999" kern="0">
                <a:solidFill>
                  <a:srgbClr val="FFFFFF"/>
                </a:solidFill>
                <a:latin typeface="Segoe UI"/>
              </a:endParaRPr>
            </a:p>
          </p:txBody>
        </p:sp>
        <p:sp>
          <p:nvSpPr>
            <p:cNvPr id="50" name="TextBox 49"/>
            <p:cNvSpPr txBox="1"/>
            <p:nvPr/>
          </p:nvSpPr>
          <p:spPr>
            <a:xfrm>
              <a:off x="8009788" y="1826201"/>
              <a:ext cx="1517790" cy="188423"/>
            </a:xfrm>
            <a:prstGeom prst="rect">
              <a:avLst/>
            </a:prstGeom>
            <a:noFill/>
          </p:spPr>
          <p:txBody>
            <a:bodyPr wrap="square" lIns="0" tIns="0" rIns="0" bIns="0" rtlCol="0">
              <a:spAutoFit/>
            </a:bodyPr>
            <a:lstStyle/>
            <a:p>
              <a:pPr defTabSz="913600">
                <a:defRPr/>
              </a:pPr>
              <a:r>
                <a:rPr lang="en-US" sz="1200" kern="0">
                  <a:solidFill>
                    <a:srgbClr val="FFFFFF"/>
                  </a:solidFill>
                  <a:latin typeface="Segoe UI"/>
                </a:rPr>
                <a:t>Power BI/SharePoint</a:t>
              </a:r>
              <a:endParaRPr lang="en-US" sz="1999" kern="0">
                <a:solidFill>
                  <a:srgbClr val="FFFFFF"/>
                </a:solidFill>
                <a:latin typeface="Segoe UI"/>
              </a:endParaRPr>
            </a:p>
          </p:txBody>
        </p:sp>
        <p:grpSp>
          <p:nvGrpSpPr>
            <p:cNvPr id="51" name="Group 50"/>
            <p:cNvGrpSpPr/>
            <p:nvPr/>
          </p:nvGrpSpPr>
          <p:grpSpPr>
            <a:xfrm>
              <a:off x="8242356" y="3515392"/>
              <a:ext cx="965910" cy="849613"/>
              <a:chOff x="8324565" y="-543377"/>
              <a:chExt cx="1035966" cy="911233"/>
            </a:xfrm>
          </p:grpSpPr>
          <p:sp>
            <p:nvSpPr>
              <p:cNvPr id="52" name="Rectangle 51"/>
              <p:cNvSpPr/>
              <p:nvPr/>
            </p:nvSpPr>
            <p:spPr>
              <a:xfrm>
                <a:off x="8324565" y="-543377"/>
                <a:ext cx="1023414" cy="896487"/>
              </a:xfrm>
              <a:prstGeom prst="rect">
                <a:avLst/>
              </a:prstGeom>
              <a:solidFill>
                <a:srgbClr val="729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64" kern="0">
                  <a:solidFill>
                    <a:srgbClr val="FFFFFF"/>
                  </a:solidFill>
                  <a:latin typeface="Segoe UI"/>
                </a:endParaRPr>
              </a:p>
            </p:txBody>
          </p:sp>
          <p:pic>
            <p:nvPicPr>
              <p:cNvPr id="53" name="Picture 3"/>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8324565" y="-543377"/>
                <a:ext cx="1035966" cy="911233"/>
              </a:xfrm>
              <a:prstGeom prst="rect">
                <a:avLst/>
              </a:prstGeom>
              <a:noFill/>
              <a:effectLst/>
              <a:extLst>
                <a:ext uri="{909E8E84-426E-40DD-AFC4-6F175D3DCCD1}">
                  <a14:hiddenFill xmlns:a14="http://schemas.microsoft.com/office/drawing/2010/main">
                    <a:solidFill>
                      <a:srgbClr val="FFFFFF"/>
                    </a:solidFill>
                  </a14:hiddenFill>
                </a:ext>
              </a:extLst>
            </p:spPr>
          </p:pic>
        </p:grpSp>
      </p:grpSp>
      <p:sp>
        <p:nvSpPr>
          <p:cNvPr id="54" name="Up Arrow 77"/>
          <p:cNvSpPr/>
          <p:nvPr/>
        </p:nvSpPr>
        <p:spPr bwMode="auto">
          <a:xfrm>
            <a:off x="8539426" y="2698586"/>
            <a:ext cx="549834" cy="1133003"/>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grpSp>
        <p:nvGrpSpPr>
          <p:cNvPr id="55" name="Group 54"/>
          <p:cNvGrpSpPr/>
          <p:nvPr/>
        </p:nvGrpSpPr>
        <p:grpSpPr>
          <a:xfrm>
            <a:off x="4135863" y="2922970"/>
            <a:ext cx="1826728" cy="910711"/>
            <a:chOff x="4219326" y="2980799"/>
            <a:chExt cx="1864372" cy="929478"/>
          </a:xfrm>
        </p:grpSpPr>
        <p:pic>
          <p:nvPicPr>
            <p:cNvPr id="56" name="Picture 7" descr="\\SFP\Work\White_Whale\3-22036_Kuleen_Bharadwaj\PPT\4_SQL Server Renewal\SFP_Art\Icons\Chris Icons\cube_blue.png"/>
            <p:cNvPicPr>
              <a:picLocks noChangeAspect="1" noChangeArrowheads="1"/>
            </p:cNvPicPr>
            <p:nvPr/>
          </p:nvPicPr>
          <p:blipFill>
            <a:blip r:embed="rId7" cstate="screen">
              <a:duotone>
                <a:prstClr val="black"/>
                <a:schemeClr val="accent1">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219326" y="2980799"/>
              <a:ext cx="536228" cy="555350"/>
            </a:xfrm>
            <a:prstGeom prst="rect">
              <a:avLst/>
            </a:prstGeom>
            <a:noFill/>
            <a:extLst/>
          </p:spPr>
        </p:pic>
        <p:sp>
          <p:nvSpPr>
            <p:cNvPr id="57" name="TextBox 56"/>
            <p:cNvSpPr txBox="1"/>
            <p:nvPr/>
          </p:nvSpPr>
          <p:spPr>
            <a:xfrm>
              <a:off x="4226617" y="3568920"/>
              <a:ext cx="773094" cy="331832"/>
            </a:xfrm>
            <a:prstGeom prst="rect">
              <a:avLst/>
            </a:prstGeom>
            <a:noFill/>
          </p:spPr>
          <p:txBody>
            <a:bodyPr wrap="square" lIns="0" tIns="0" rIns="0" bIns="0" rtlCol="0">
              <a:spAutoFit/>
            </a:bodyPr>
            <a:lstStyle/>
            <a:p>
              <a:pPr defTabSz="913600">
                <a:lnSpc>
                  <a:spcPct val="90000"/>
                </a:lnSpc>
                <a:defRPr/>
              </a:pPr>
              <a:r>
                <a:rPr lang="en-US" sz="1174" kern="0">
                  <a:solidFill>
                    <a:srgbClr val="FFFFFF"/>
                  </a:solidFill>
                  <a:latin typeface="Segoe UI Semibold" panose="020B0702040204020203" pitchFamily="34" charset="0"/>
                  <a:cs typeface="Segoe UI Semibold" panose="020B0702040204020203" pitchFamily="34" charset="0"/>
                </a:rPr>
                <a:t>Analysis</a:t>
              </a:r>
              <a:r>
                <a:rPr lang="en-US" sz="1174" kern="0">
                  <a:gradFill>
                    <a:gsLst>
                      <a:gs pos="0">
                        <a:srgbClr val="505050"/>
                      </a:gs>
                      <a:gs pos="86000">
                        <a:srgbClr val="505050"/>
                      </a:gs>
                    </a:gsLst>
                    <a:lin ang="5400000" scaled="0"/>
                  </a:gradFill>
                  <a:latin typeface="Segoe UI Semibold" panose="020B0702040204020203" pitchFamily="34" charset="0"/>
                  <a:cs typeface="Segoe UI Semibold" panose="020B0702040204020203" pitchFamily="34" charset="0"/>
                </a:rPr>
                <a:t> </a:t>
              </a:r>
            </a:p>
            <a:p>
              <a:pPr defTabSz="913600">
                <a:lnSpc>
                  <a:spcPct val="90000"/>
                </a:lnSpc>
                <a:defRPr/>
              </a:pPr>
              <a:r>
                <a:rPr lang="en-US" sz="1174" kern="0">
                  <a:solidFill>
                    <a:srgbClr val="FFFFFF"/>
                  </a:solidFill>
                  <a:latin typeface="Segoe UI Semibold" panose="020B0702040204020203" pitchFamily="34" charset="0"/>
                  <a:cs typeface="Segoe UI Semibold" panose="020B0702040204020203" pitchFamily="34" charset="0"/>
                </a:rPr>
                <a:t>Cubes</a:t>
              </a:r>
            </a:p>
          </p:txBody>
        </p:sp>
        <p:sp>
          <p:nvSpPr>
            <p:cNvPr id="58" name="TextBox 57"/>
            <p:cNvSpPr txBox="1"/>
            <p:nvPr/>
          </p:nvSpPr>
          <p:spPr>
            <a:xfrm>
              <a:off x="4993992" y="3578445"/>
              <a:ext cx="1089706" cy="331832"/>
            </a:xfrm>
            <a:prstGeom prst="rect">
              <a:avLst/>
            </a:prstGeom>
            <a:noFill/>
          </p:spPr>
          <p:txBody>
            <a:bodyPr wrap="square" lIns="0" tIns="0" rIns="0" bIns="0" rtlCol="0">
              <a:spAutoFit/>
            </a:bodyPr>
            <a:lstStyle/>
            <a:p>
              <a:pPr defTabSz="913600">
                <a:lnSpc>
                  <a:spcPct val="90000"/>
                </a:lnSpc>
                <a:defRPr/>
              </a:pPr>
              <a:r>
                <a:rPr lang="en-US" sz="1174" kern="0">
                  <a:solidFill>
                    <a:srgbClr val="FFFFFF"/>
                  </a:solidFill>
                  <a:latin typeface="Segoe UI Semibold" panose="020B0702040204020203" pitchFamily="34" charset="0"/>
                  <a:cs typeface="Segoe UI Semibold" panose="020B0702040204020203" pitchFamily="34" charset="0"/>
                </a:rPr>
                <a:t>Data Warehouse</a:t>
              </a:r>
            </a:p>
          </p:txBody>
        </p:sp>
        <p:grpSp>
          <p:nvGrpSpPr>
            <p:cNvPr id="59" name="Group 58"/>
            <p:cNvGrpSpPr/>
            <p:nvPr/>
          </p:nvGrpSpPr>
          <p:grpSpPr>
            <a:xfrm>
              <a:off x="5009301" y="2982416"/>
              <a:ext cx="390488" cy="541015"/>
              <a:chOff x="-1497013" y="-1624013"/>
              <a:chExt cx="1068388" cy="1308100"/>
            </a:xfrm>
            <a:solidFill>
              <a:schemeClr val="bg2"/>
            </a:solidFill>
          </p:grpSpPr>
          <p:sp>
            <p:nvSpPr>
              <p:cNvPr id="60" name="Freeform 5"/>
              <p:cNvSpPr>
                <a:spLocks/>
              </p:cNvSpPr>
              <p:nvPr/>
            </p:nvSpPr>
            <p:spPr bwMode="auto">
              <a:xfrm>
                <a:off x="-1497013" y="-1624013"/>
                <a:ext cx="1068388" cy="382588"/>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FFFFFF"/>
                  </a:solidFill>
                  <a:latin typeface="Segoe UI Semibold" panose="020B0702040204020203" pitchFamily="34" charset="0"/>
                  <a:cs typeface="Segoe UI Semibold" panose="020B0702040204020203" pitchFamily="34" charset="0"/>
                </a:endParaRPr>
              </a:p>
            </p:txBody>
          </p:sp>
          <p:sp>
            <p:nvSpPr>
              <p:cNvPr id="61" name="Freeform 6"/>
              <p:cNvSpPr>
                <a:spLocks/>
              </p:cNvSpPr>
              <p:nvPr/>
            </p:nvSpPr>
            <p:spPr bwMode="auto">
              <a:xfrm>
                <a:off x="-1489075" y="-658813"/>
                <a:ext cx="1057275" cy="342900"/>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FFFFFF"/>
                  </a:solidFill>
                  <a:latin typeface="Segoe UI Semibold" panose="020B0702040204020203" pitchFamily="34" charset="0"/>
                  <a:cs typeface="Segoe UI Semibold" panose="020B0702040204020203" pitchFamily="34" charset="0"/>
                </a:endParaRPr>
              </a:p>
            </p:txBody>
          </p:sp>
          <p:sp>
            <p:nvSpPr>
              <p:cNvPr id="62" name="Freeform 7"/>
              <p:cNvSpPr>
                <a:spLocks/>
              </p:cNvSpPr>
              <p:nvPr/>
            </p:nvSpPr>
            <p:spPr bwMode="auto">
              <a:xfrm>
                <a:off x="-1490663" y="-1271588"/>
                <a:ext cx="1055688" cy="336550"/>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FFFFFF"/>
                  </a:solidFill>
                  <a:latin typeface="Segoe UI Semibold" panose="020B0702040204020203" pitchFamily="34" charset="0"/>
                  <a:cs typeface="Segoe UI Semibold" panose="020B0702040204020203" pitchFamily="34" charset="0"/>
                </a:endParaRPr>
              </a:p>
            </p:txBody>
          </p:sp>
          <p:sp>
            <p:nvSpPr>
              <p:cNvPr id="63" name="Freeform 8"/>
              <p:cNvSpPr>
                <a:spLocks/>
              </p:cNvSpPr>
              <p:nvPr/>
            </p:nvSpPr>
            <p:spPr bwMode="auto">
              <a:xfrm>
                <a:off x="-1490663" y="-965201"/>
                <a:ext cx="1054100"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4126">
                  <a:defRPr/>
                </a:pPr>
                <a:endParaRPr lang="en-US" sz="1764" kern="0">
                  <a:solidFill>
                    <a:srgbClr val="FFFFFF"/>
                  </a:solidFill>
                  <a:latin typeface="Segoe UI Semibold" panose="020B0702040204020203" pitchFamily="34" charset="0"/>
                  <a:cs typeface="Segoe UI Semibold" panose="020B0702040204020203" pitchFamily="34" charset="0"/>
                </a:endParaRPr>
              </a:p>
            </p:txBody>
          </p:sp>
        </p:grpSp>
      </p:grpSp>
      <p:sp>
        <p:nvSpPr>
          <p:cNvPr id="64" name="Up Arrow 89"/>
          <p:cNvSpPr/>
          <p:nvPr/>
        </p:nvSpPr>
        <p:spPr bwMode="auto">
          <a:xfrm rot="14914768">
            <a:off x="6560939" y="1413385"/>
            <a:ext cx="549834" cy="2541003"/>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sp>
        <p:nvSpPr>
          <p:cNvPr id="65" name="Up Arrow 103"/>
          <p:cNvSpPr/>
          <p:nvPr/>
        </p:nvSpPr>
        <p:spPr bwMode="auto">
          <a:xfrm rot="6732246">
            <a:off x="6687716" y="2920220"/>
            <a:ext cx="549834" cy="1681072"/>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sp>
        <p:nvSpPr>
          <p:cNvPr id="66" name="Up Arrow 104"/>
          <p:cNvSpPr/>
          <p:nvPr/>
        </p:nvSpPr>
        <p:spPr bwMode="auto">
          <a:xfrm rot="4132530">
            <a:off x="6585371" y="916486"/>
            <a:ext cx="549834" cy="2541003"/>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sp>
        <p:nvSpPr>
          <p:cNvPr id="85" name="Up Arrow 89">
            <a:extLst>
              <a:ext uri="{FF2B5EF4-FFF2-40B4-BE49-F238E27FC236}">
                <a16:creationId xmlns:a16="http://schemas.microsoft.com/office/drawing/2014/main" id="{8B30FD6A-32AD-4E94-83AE-862A62807DDD}"/>
              </a:ext>
            </a:extLst>
          </p:cNvPr>
          <p:cNvSpPr/>
          <p:nvPr/>
        </p:nvSpPr>
        <p:spPr bwMode="auto">
          <a:xfrm rot="14914768">
            <a:off x="6560939" y="1413384"/>
            <a:ext cx="549834" cy="2541003"/>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sp>
        <p:nvSpPr>
          <p:cNvPr id="86" name="Up Arrow 104">
            <a:extLst>
              <a:ext uri="{FF2B5EF4-FFF2-40B4-BE49-F238E27FC236}">
                <a16:creationId xmlns:a16="http://schemas.microsoft.com/office/drawing/2014/main" id="{28174BA2-648E-4BC3-853A-862DE4654F25}"/>
              </a:ext>
            </a:extLst>
          </p:cNvPr>
          <p:cNvSpPr/>
          <p:nvPr/>
        </p:nvSpPr>
        <p:spPr bwMode="auto">
          <a:xfrm rot="4132530">
            <a:off x="6585371" y="916485"/>
            <a:ext cx="549834" cy="2541003"/>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sp>
        <p:nvSpPr>
          <p:cNvPr id="87" name="Up Arrow 62">
            <a:extLst>
              <a:ext uri="{FF2B5EF4-FFF2-40B4-BE49-F238E27FC236}">
                <a16:creationId xmlns:a16="http://schemas.microsoft.com/office/drawing/2014/main" id="{D8F9445E-CC74-41FC-BA53-6FAC4D8F99FE}"/>
              </a:ext>
            </a:extLst>
          </p:cNvPr>
          <p:cNvSpPr/>
          <p:nvPr/>
        </p:nvSpPr>
        <p:spPr bwMode="auto">
          <a:xfrm rot="5400000">
            <a:off x="6534275" y="3550890"/>
            <a:ext cx="549834" cy="229969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sp>
        <p:nvSpPr>
          <p:cNvPr id="88" name="Up Arrow 103">
            <a:extLst>
              <a:ext uri="{FF2B5EF4-FFF2-40B4-BE49-F238E27FC236}">
                <a16:creationId xmlns:a16="http://schemas.microsoft.com/office/drawing/2014/main" id="{124A1744-3D28-4770-ABB1-EF61413D283E}"/>
              </a:ext>
            </a:extLst>
          </p:cNvPr>
          <p:cNvSpPr/>
          <p:nvPr/>
        </p:nvSpPr>
        <p:spPr bwMode="auto">
          <a:xfrm rot="6732246">
            <a:off x="6687716" y="2920221"/>
            <a:ext cx="549834" cy="1681072"/>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sp>
        <p:nvSpPr>
          <p:cNvPr id="89" name="Up Arrow 89">
            <a:extLst>
              <a:ext uri="{FF2B5EF4-FFF2-40B4-BE49-F238E27FC236}">
                <a16:creationId xmlns:a16="http://schemas.microsoft.com/office/drawing/2014/main" id="{F83556AD-4172-470F-9577-1820F9905DEF}"/>
              </a:ext>
            </a:extLst>
          </p:cNvPr>
          <p:cNvSpPr/>
          <p:nvPr/>
        </p:nvSpPr>
        <p:spPr bwMode="auto">
          <a:xfrm rot="14914768">
            <a:off x="6560939" y="1413385"/>
            <a:ext cx="549834" cy="2541003"/>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sp>
        <p:nvSpPr>
          <p:cNvPr id="90" name="Up Arrow 104">
            <a:extLst>
              <a:ext uri="{FF2B5EF4-FFF2-40B4-BE49-F238E27FC236}">
                <a16:creationId xmlns:a16="http://schemas.microsoft.com/office/drawing/2014/main" id="{5358E59C-025E-4A53-B63B-0F90DF537B54}"/>
              </a:ext>
            </a:extLst>
          </p:cNvPr>
          <p:cNvSpPr/>
          <p:nvPr/>
        </p:nvSpPr>
        <p:spPr bwMode="auto">
          <a:xfrm rot="4132530">
            <a:off x="6585371" y="916486"/>
            <a:ext cx="549834" cy="2541003"/>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73" tIns="45687" rIns="91373" bIns="45687" numCol="1" rtlCol="0" anchor="ctr" anchorCtr="0" compatLnSpc="1">
            <a:prstTxWarp prst="textNoShape">
              <a:avLst/>
            </a:prstTxWarp>
          </a:bodyPr>
          <a:lstStyle/>
          <a:p>
            <a:pPr algn="ctr" defTabSz="913299" fontAlgn="base">
              <a:spcBef>
                <a:spcPct val="0"/>
              </a:spcBef>
              <a:spcAft>
                <a:spcPct val="0"/>
              </a:spcAft>
              <a:defRPr/>
            </a:pPr>
            <a:endParaRPr lang="en-US" sz="2399" i="1" kern="0">
              <a:gradFill>
                <a:gsLst>
                  <a:gs pos="0">
                    <a:srgbClr val="FFFFFF"/>
                  </a:gs>
                  <a:gs pos="86000">
                    <a:srgbClr val="FFFFFF"/>
                  </a:gs>
                </a:gsLst>
                <a:lin ang="5400000" scaled="0"/>
              </a:gradFill>
              <a:latin typeface="Segoe" pitchFamily="34" charset="0"/>
            </a:endParaRPr>
          </a:p>
        </p:txBody>
      </p:sp>
      <p:grpSp>
        <p:nvGrpSpPr>
          <p:cNvPr id="109" name="Group 108">
            <a:extLst>
              <a:ext uri="{FF2B5EF4-FFF2-40B4-BE49-F238E27FC236}">
                <a16:creationId xmlns:a16="http://schemas.microsoft.com/office/drawing/2014/main" id="{60F8E111-A363-44E6-97F6-514E24C538B2}"/>
              </a:ext>
            </a:extLst>
          </p:cNvPr>
          <p:cNvGrpSpPr/>
          <p:nvPr/>
        </p:nvGrpSpPr>
        <p:grpSpPr>
          <a:xfrm>
            <a:off x="3428284" y="4170356"/>
            <a:ext cx="680116" cy="643001"/>
            <a:chOff x="3427685" y="4251550"/>
            <a:chExt cx="810600" cy="766365"/>
          </a:xfrm>
        </p:grpSpPr>
        <p:grpSp>
          <p:nvGrpSpPr>
            <p:cNvPr id="110" name="Group 109">
              <a:extLst>
                <a:ext uri="{FF2B5EF4-FFF2-40B4-BE49-F238E27FC236}">
                  <a16:creationId xmlns:a16="http://schemas.microsoft.com/office/drawing/2014/main" id="{807A504C-2E44-4916-AF56-533A6655792E}"/>
                </a:ext>
              </a:extLst>
            </p:cNvPr>
            <p:cNvGrpSpPr/>
            <p:nvPr/>
          </p:nvGrpSpPr>
          <p:grpSpPr>
            <a:xfrm>
              <a:off x="3427685" y="4251550"/>
              <a:ext cx="390488" cy="541015"/>
              <a:chOff x="-1497013" y="-1746211"/>
              <a:chExt cx="1068388" cy="1308100"/>
            </a:xfrm>
            <a:solidFill>
              <a:srgbClr val="002050"/>
            </a:solidFill>
          </p:grpSpPr>
          <p:sp>
            <p:nvSpPr>
              <p:cNvPr id="123" name="Freeform 5">
                <a:extLst>
                  <a:ext uri="{FF2B5EF4-FFF2-40B4-BE49-F238E27FC236}">
                    <a16:creationId xmlns:a16="http://schemas.microsoft.com/office/drawing/2014/main" id="{83059336-20D6-414B-8E93-DB2C6D0F427C}"/>
                  </a:ext>
                </a:extLst>
              </p:cNvPr>
              <p:cNvSpPr>
                <a:spLocks/>
              </p:cNvSpPr>
              <p:nvPr/>
            </p:nvSpPr>
            <p:spPr bwMode="auto">
              <a:xfrm>
                <a:off x="-1497013" y="-1746211"/>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sp>
            <p:nvSpPr>
              <p:cNvPr id="124" name="Freeform 6">
                <a:extLst>
                  <a:ext uri="{FF2B5EF4-FFF2-40B4-BE49-F238E27FC236}">
                    <a16:creationId xmlns:a16="http://schemas.microsoft.com/office/drawing/2014/main" id="{5498A646-B169-4DD7-AD04-C7F57A09241D}"/>
                  </a:ext>
                </a:extLst>
              </p:cNvPr>
              <p:cNvSpPr>
                <a:spLocks/>
              </p:cNvSpPr>
              <p:nvPr/>
            </p:nvSpPr>
            <p:spPr bwMode="auto">
              <a:xfrm>
                <a:off x="-1489076" y="-781009"/>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sp>
            <p:nvSpPr>
              <p:cNvPr id="125" name="Freeform 7">
                <a:extLst>
                  <a:ext uri="{FF2B5EF4-FFF2-40B4-BE49-F238E27FC236}">
                    <a16:creationId xmlns:a16="http://schemas.microsoft.com/office/drawing/2014/main" id="{F9BE51DB-FB4C-4E65-A76B-B7BAE94D364D}"/>
                  </a:ext>
                </a:extLst>
              </p:cNvPr>
              <p:cNvSpPr>
                <a:spLocks/>
              </p:cNvSpPr>
              <p:nvPr/>
            </p:nvSpPr>
            <p:spPr bwMode="auto">
              <a:xfrm>
                <a:off x="-1490664" y="-1393786"/>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sp>
            <p:nvSpPr>
              <p:cNvPr id="126" name="Freeform 8">
                <a:extLst>
                  <a:ext uri="{FF2B5EF4-FFF2-40B4-BE49-F238E27FC236}">
                    <a16:creationId xmlns:a16="http://schemas.microsoft.com/office/drawing/2014/main" id="{F53CAC95-5F50-491D-B6FE-355ACC71BCEC}"/>
                  </a:ext>
                </a:extLst>
              </p:cNvPr>
              <p:cNvSpPr>
                <a:spLocks/>
              </p:cNvSpPr>
              <p:nvPr/>
            </p:nvSpPr>
            <p:spPr bwMode="auto">
              <a:xfrm>
                <a:off x="-1490664" y="-1087402"/>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grpSp>
        <p:grpSp>
          <p:nvGrpSpPr>
            <p:cNvPr id="111" name="Group 110">
              <a:extLst>
                <a:ext uri="{FF2B5EF4-FFF2-40B4-BE49-F238E27FC236}">
                  <a16:creationId xmlns:a16="http://schemas.microsoft.com/office/drawing/2014/main" id="{73C45BC2-0047-4F65-A1AD-A32648DB7C11}"/>
                </a:ext>
              </a:extLst>
            </p:cNvPr>
            <p:cNvGrpSpPr/>
            <p:nvPr/>
          </p:nvGrpSpPr>
          <p:grpSpPr>
            <a:xfrm>
              <a:off x="3847797" y="4271201"/>
              <a:ext cx="390488" cy="541015"/>
              <a:chOff x="-1497013" y="-1746221"/>
              <a:chExt cx="1068388" cy="1308103"/>
            </a:xfrm>
            <a:solidFill>
              <a:srgbClr val="002050"/>
            </a:solidFill>
          </p:grpSpPr>
          <p:sp>
            <p:nvSpPr>
              <p:cNvPr id="119" name="Freeform 5">
                <a:extLst>
                  <a:ext uri="{FF2B5EF4-FFF2-40B4-BE49-F238E27FC236}">
                    <a16:creationId xmlns:a16="http://schemas.microsoft.com/office/drawing/2014/main" id="{78EB14CB-2939-46A3-AE45-21614794B805}"/>
                  </a:ext>
                </a:extLst>
              </p:cNvPr>
              <p:cNvSpPr>
                <a:spLocks/>
              </p:cNvSpPr>
              <p:nvPr/>
            </p:nvSpPr>
            <p:spPr bwMode="auto">
              <a:xfrm>
                <a:off x="-1497013" y="-1746221"/>
                <a:ext cx="1068388" cy="382587"/>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sp>
            <p:nvSpPr>
              <p:cNvPr id="120" name="Freeform 6">
                <a:extLst>
                  <a:ext uri="{FF2B5EF4-FFF2-40B4-BE49-F238E27FC236}">
                    <a16:creationId xmlns:a16="http://schemas.microsoft.com/office/drawing/2014/main" id="{CC2FB2EE-07F8-47BC-9E23-5996E59767B1}"/>
                  </a:ext>
                </a:extLst>
              </p:cNvPr>
              <p:cNvSpPr>
                <a:spLocks/>
              </p:cNvSpPr>
              <p:nvPr/>
            </p:nvSpPr>
            <p:spPr bwMode="auto">
              <a:xfrm>
                <a:off x="-1489076" y="-781020"/>
                <a:ext cx="1057275" cy="342902"/>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sp>
            <p:nvSpPr>
              <p:cNvPr id="121" name="Freeform 7">
                <a:extLst>
                  <a:ext uri="{FF2B5EF4-FFF2-40B4-BE49-F238E27FC236}">
                    <a16:creationId xmlns:a16="http://schemas.microsoft.com/office/drawing/2014/main" id="{26A1C1D4-EC47-42F0-843F-BA61852FDB95}"/>
                  </a:ext>
                </a:extLst>
              </p:cNvPr>
              <p:cNvSpPr>
                <a:spLocks/>
              </p:cNvSpPr>
              <p:nvPr/>
            </p:nvSpPr>
            <p:spPr bwMode="auto">
              <a:xfrm>
                <a:off x="-1490664" y="-1393787"/>
                <a:ext cx="1055687" cy="336551"/>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sp>
            <p:nvSpPr>
              <p:cNvPr id="122" name="Freeform 8">
                <a:extLst>
                  <a:ext uri="{FF2B5EF4-FFF2-40B4-BE49-F238E27FC236}">
                    <a16:creationId xmlns:a16="http://schemas.microsoft.com/office/drawing/2014/main" id="{A6051447-9814-4BF1-93E4-6805D3BEA7CC}"/>
                  </a:ext>
                </a:extLst>
              </p:cNvPr>
              <p:cNvSpPr>
                <a:spLocks/>
              </p:cNvSpPr>
              <p:nvPr/>
            </p:nvSpPr>
            <p:spPr bwMode="auto">
              <a:xfrm>
                <a:off x="-1490664" y="-1087399"/>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grpSp>
        <p:grpSp>
          <p:nvGrpSpPr>
            <p:cNvPr id="112" name="Group 111">
              <a:extLst>
                <a:ext uri="{FF2B5EF4-FFF2-40B4-BE49-F238E27FC236}">
                  <a16:creationId xmlns:a16="http://schemas.microsoft.com/office/drawing/2014/main" id="{C3ED4036-6818-4602-8ACF-C9CEA1D83DEC}"/>
                </a:ext>
              </a:extLst>
            </p:cNvPr>
            <p:cNvGrpSpPr/>
            <p:nvPr/>
          </p:nvGrpSpPr>
          <p:grpSpPr>
            <a:xfrm>
              <a:off x="3611668" y="4476901"/>
              <a:ext cx="390488" cy="541014"/>
              <a:chOff x="4281504" y="4259110"/>
              <a:chExt cx="390488" cy="541014"/>
            </a:xfrm>
          </p:grpSpPr>
          <p:sp>
            <p:nvSpPr>
              <p:cNvPr id="113" name="Rectangle 112">
                <a:extLst>
                  <a:ext uri="{FF2B5EF4-FFF2-40B4-BE49-F238E27FC236}">
                    <a16:creationId xmlns:a16="http://schemas.microsoft.com/office/drawing/2014/main" id="{167B0CEA-16DB-4D32-99F2-AD5DDD8AD52F}"/>
                  </a:ext>
                </a:extLst>
              </p:cNvPr>
              <p:cNvSpPr/>
              <p:nvPr/>
            </p:nvSpPr>
            <p:spPr>
              <a:xfrm>
                <a:off x="4300881" y="4329333"/>
                <a:ext cx="367840" cy="361666"/>
              </a:xfrm>
              <a:prstGeom prst="rect">
                <a:avLst/>
              </a:prstGeom>
              <a:solidFill>
                <a:srgbClr val="505050"/>
              </a:solidFill>
              <a:ln w="10795" cap="flat" cmpd="sng" algn="ctr">
                <a:noFill/>
                <a:prstDash val="solid"/>
              </a:ln>
              <a:effectLst/>
            </p:spPr>
            <p:txBody>
              <a:bodyPr rtlCol="0" anchor="ctr"/>
              <a:lstStyle/>
              <a:p>
                <a:pPr algn="ctr" defTabSz="913951">
                  <a:defRPr/>
                </a:pPr>
                <a:endParaRPr lang="en-US" sz="1764" kern="0">
                  <a:solidFill>
                    <a:srgbClr val="FFFFFF"/>
                  </a:solidFill>
                  <a:latin typeface="Segoe UI"/>
                </a:endParaRPr>
              </a:p>
            </p:txBody>
          </p:sp>
          <p:grpSp>
            <p:nvGrpSpPr>
              <p:cNvPr id="114" name="Group 113">
                <a:extLst>
                  <a:ext uri="{FF2B5EF4-FFF2-40B4-BE49-F238E27FC236}">
                    <a16:creationId xmlns:a16="http://schemas.microsoft.com/office/drawing/2014/main" id="{66CB7A2D-7D18-4886-99A6-7340E6A44D65}"/>
                  </a:ext>
                </a:extLst>
              </p:cNvPr>
              <p:cNvGrpSpPr/>
              <p:nvPr/>
            </p:nvGrpSpPr>
            <p:grpSpPr>
              <a:xfrm>
                <a:off x="4281504" y="4259110"/>
                <a:ext cx="390488" cy="541014"/>
                <a:chOff x="-1497013" y="-1746209"/>
                <a:chExt cx="1068388" cy="1308096"/>
              </a:xfrm>
              <a:solidFill>
                <a:srgbClr val="002050"/>
              </a:solidFill>
            </p:grpSpPr>
            <p:sp>
              <p:nvSpPr>
                <p:cNvPr id="115" name="Freeform 5">
                  <a:extLst>
                    <a:ext uri="{FF2B5EF4-FFF2-40B4-BE49-F238E27FC236}">
                      <a16:creationId xmlns:a16="http://schemas.microsoft.com/office/drawing/2014/main" id="{FF00E84A-B07A-4104-A49C-E88537F591D1}"/>
                    </a:ext>
                  </a:extLst>
                </p:cNvPr>
                <p:cNvSpPr>
                  <a:spLocks/>
                </p:cNvSpPr>
                <p:nvPr/>
              </p:nvSpPr>
              <p:spPr bwMode="auto">
                <a:xfrm>
                  <a:off x="-1497013" y="-1746209"/>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sp>
              <p:nvSpPr>
                <p:cNvPr id="116" name="Freeform 6">
                  <a:extLst>
                    <a:ext uri="{FF2B5EF4-FFF2-40B4-BE49-F238E27FC236}">
                      <a16:creationId xmlns:a16="http://schemas.microsoft.com/office/drawing/2014/main" id="{4D236724-89E3-4A70-8E24-67ABC235B9DD}"/>
                    </a:ext>
                  </a:extLst>
                </p:cNvPr>
                <p:cNvSpPr>
                  <a:spLocks/>
                </p:cNvSpPr>
                <p:nvPr/>
              </p:nvSpPr>
              <p:spPr bwMode="auto">
                <a:xfrm>
                  <a:off x="-1489076" y="-781011"/>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sp>
              <p:nvSpPr>
                <p:cNvPr id="117" name="Freeform 7">
                  <a:extLst>
                    <a:ext uri="{FF2B5EF4-FFF2-40B4-BE49-F238E27FC236}">
                      <a16:creationId xmlns:a16="http://schemas.microsoft.com/office/drawing/2014/main" id="{30FB25B7-B58C-4640-B474-29CAD4AD446A}"/>
                    </a:ext>
                  </a:extLst>
                </p:cNvPr>
                <p:cNvSpPr>
                  <a:spLocks/>
                </p:cNvSpPr>
                <p:nvPr/>
              </p:nvSpPr>
              <p:spPr bwMode="auto">
                <a:xfrm>
                  <a:off x="-1490664" y="-1393787"/>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sp>
              <p:nvSpPr>
                <p:cNvPr id="118" name="Freeform 8">
                  <a:extLst>
                    <a:ext uri="{FF2B5EF4-FFF2-40B4-BE49-F238E27FC236}">
                      <a16:creationId xmlns:a16="http://schemas.microsoft.com/office/drawing/2014/main" id="{B40C4BD2-5E81-4294-96E8-ED1979AFAEE5}"/>
                    </a:ext>
                  </a:extLst>
                </p:cNvPr>
                <p:cNvSpPr>
                  <a:spLocks/>
                </p:cNvSpPr>
                <p:nvPr/>
              </p:nvSpPr>
              <p:spPr bwMode="auto">
                <a:xfrm>
                  <a:off x="-1490664" y="-1087406"/>
                  <a:ext cx="1054099" cy="339724"/>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913951">
                    <a:defRPr/>
                  </a:pPr>
                  <a:endParaRPr lang="en-US" sz="1764" kern="0">
                    <a:solidFill>
                      <a:srgbClr val="000000"/>
                    </a:solidFill>
                    <a:latin typeface="Segoe UI"/>
                  </a:endParaRPr>
                </a:p>
              </p:txBody>
            </p:sp>
          </p:grpSp>
        </p:grpSp>
      </p:grpSp>
      <p:grpSp>
        <p:nvGrpSpPr>
          <p:cNvPr id="77" name="Group 76">
            <a:extLst>
              <a:ext uri="{FF2B5EF4-FFF2-40B4-BE49-F238E27FC236}">
                <a16:creationId xmlns:a16="http://schemas.microsoft.com/office/drawing/2014/main" id="{8740B9B3-F437-421E-9B56-56B0B315198C}"/>
              </a:ext>
            </a:extLst>
          </p:cNvPr>
          <p:cNvGrpSpPr/>
          <p:nvPr/>
        </p:nvGrpSpPr>
        <p:grpSpPr>
          <a:xfrm>
            <a:off x="10156309" y="1515288"/>
            <a:ext cx="1206274" cy="886293"/>
            <a:chOff x="9025917" y="1714352"/>
            <a:chExt cx="1296017" cy="942751"/>
          </a:xfrm>
        </p:grpSpPr>
        <p:sp>
          <p:nvSpPr>
            <p:cNvPr id="78" name="TextBox 77">
              <a:extLst>
                <a:ext uri="{FF2B5EF4-FFF2-40B4-BE49-F238E27FC236}">
                  <a16:creationId xmlns:a16="http://schemas.microsoft.com/office/drawing/2014/main" id="{0248800D-3336-4E7F-9069-7CBDEEE16EF1}"/>
                </a:ext>
              </a:extLst>
            </p:cNvPr>
            <p:cNvSpPr txBox="1"/>
            <p:nvPr/>
          </p:nvSpPr>
          <p:spPr>
            <a:xfrm>
              <a:off x="9025917" y="2395266"/>
              <a:ext cx="1296017" cy="261837"/>
            </a:xfrm>
            <a:prstGeom prst="rect">
              <a:avLst/>
            </a:prstGeom>
            <a:noFill/>
          </p:spPr>
          <p:txBody>
            <a:bodyPr wrap="square" lIns="0" tIns="0" rIns="0" bIns="0" rtlCol="0">
              <a:spAutoFit/>
            </a:bodyPr>
            <a:lstStyle/>
            <a:p>
              <a:pPr defTabSz="913600">
                <a:defRPr/>
              </a:pPr>
              <a:r>
                <a:rPr lang="en-US" sz="1600" b="1" kern="0">
                  <a:solidFill>
                    <a:srgbClr val="FFFFFF"/>
                  </a:solidFill>
                  <a:latin typeface="Segoe UI"/>
                </a:rPr>
                <a:t>End Users</a:t>
              </a:r>
            </a:p>
          </p:txBody>
        </p:sp>
        <p:sp>
          <p:nvSpPr>
            <p:cNvPr id="79" name="Man's Body">
              <a:extLst>
                <a:ext uri="{FF2B5EF4-FFF2-40B4-BE49-F238E27FC236}">
                  <a16:creationId xmlns:a16="http://schemas.microsoft.com/office/drawing/2014/main" id="{F0F83D2B-5B74-4BF2-A74B-8D510A58C1B4}"/>
                </a:ext>
              </a:extLst>
            </p:cNvPr>
            <p:cNvSpPr>
              <a:spLocks/>
            </p:cNvSpPr>
            <p:nvPr/>
          </p:nvSpPr>
          <p:spPr bwMode="auto">
            <a:xfrm>
              <a:off x="9219968" y="2063401"/>
              <a:ext cx="494570" cy="247170"/>
            </a:xfrm>
            <a:custGeom>
              <a:avLst/>
              <a:gdLst>
                <a:gd name="T0" fmla="*/ 1522 w 1650"/>
                <a:gd name="T1" fmla="*/ 697 h 800"/>
                <a:gd name="T2" fmla="*/ 1611 w 1650"/>
                <a:gd name="T3" fmla="*/ 342 h 800"/>
                <a:gd name="T4" fmla="*/ 1196 w 1650"/>
                <a:gd name="T5" fmla="*/ 161 h 800"/>
                <a:gd name="T6" fmla="*/ 1100 w 1650"/>
                <a:gd name="T7" fmla="*/ 7 h 800"/>
                <a:gd name="T8" fmla="*/ 815 w 1650"/>
                <a:gd name="T9" fmla="*/ 130 h 800"/>
                <a:gd name="T10" fmla="*/ 568 w 1650"/>
                <a:gd name="T11" fmla="*/ 4 h 800"/>
                <a:gd name="T12" fmla="*/ 498 w 1650"/>
                <a:gd name="T13" fmla="*/ 134 h 800"/>
                <a:gd name="T14" fmla="*/ 806 w 1650"/>
                <a:gd name="T15" fmla="*/ 275 h 800"/>
                <a:gd name="T16" fmla="*/ 1056 w 1650"/>
                <a:gd name="T17" fmla="*/ 219 h 800"/>
                <a:gd name="T18" fmla="*/ 794 w 1650"/>
                <a:gd name="T19" fmla="*/ 330 h 800"/>
                <a:gd name="T20" fmla="*/ 401 w 1650"/>
                <a:gd name="T21" fmla="*/ 179 h 800"/>
                <a:gd name="T22" fmla="*/ 42 w 1650"/>
                <a:gd name="T23" fmla="*/ 342 h 800"/>
                <a:gd name="T24" fmla="*/ 189 w 1650"/>
                <a:gd name="T25" fmla="*/ 775 h 800"/>
                <a:gd name="T26" fmla="*/ 329 w 1650"/>
                <a:gd name="T27" fmla="*/ 553 h 800"/>
                <a:gd name="T28" fmla="*/ 271 w 1650"/>
                <a:gd name="T29" fmla="*/ 781 h 800"/>
                <a:gd name="T30" fmla="*/ 826 w 1650"/>
                <a:gd name="T31" fmla="*/ 799 h 800"/>
                <a:gd name="T32" fmla="*/ 1463 w 1650"/>
                <a:gd name="T33" fmla="*/ 775 h 800"/>
                <a:gd name="T34" fmla="*/ 1464 w 1650"/>
                <a:gd name="T35" fmla="*/ 774 h 800"/>
                <a:gd name="T36" fmla="*/ 1406 w 1650"/>
                <a:gd name="T37" fmla="*/ 553 h 800"/>
                <a:gd name="T38" fmla="*/ 1522 w 1650"/>
                <a:gd name="T39" fmla="*/ 69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0" h="800">
                  <a:moveTo>
                    <a:pt x="1522" y="697"/>
                  </a:moveTo>
                  <a:cubicBezTo>
                    <a:pt x="1635" y="516"/>
                    <a:pt x="1650" y="408"/>
                    <a:pt x="1611" y="342"/>
                  </a:cubicBezTo>
                  <a:cubicBezTo>
                    <a:pt x="1571" y="277"/>
                    <a:pt x="1294" y="184"/>
                    <a:pt x="1196" y="161"/>
                  </a:cubicBezTo>
                  <a:cubicBezTo>
                    <a:pt x="1155" y="151"/>
                    <a:pt x="1119" y="12"/>
                    <a:pt x="1100" y="7"/>
                  </a:cubicBezTo>
                  <a:cubicBezTo>
                    <a:pt x="1082" y="1"/>
                    <a:pt x="998" y="123"/>
                    <a:pt x="815" y="130"/>
                  </a:cubicBezTo>
                  <a:cubicBezTo>
                    <a:pt x="747" y="132"/>
                    <a:pt x="587" y="0"/>
                    <a:pt x="568" y="4"/>
                  </a:cubicBezTo>
                  <a:cubicBezTo>
                    <a:pt x="548" y="7"/>
                    <a:pt x="495" y="110"/>
                    <a:pt x="498" y="134"/>
                  </a:cubicBezTo>
                  <a:cubicBezTo>
                    <a:pt x="501" y="157"/>
                    <a:pt x="657" y="273"/>
                    <a:pt x="806" y="275"/>
                  </a:cubicBezTo>
                  <a:cubicBezTo>
                    <a:pt x="1017" y="279"/>
                    <a:pt x="1056" y="219"/>
                    <a:pt x="1056" y="219"/>
                  </a:cubicBezTo>
                  <a:cubicBezTo>
                    <a:pt x="1056" y="219"/>
                    <a:pt x="1010" y="327"/>
                    <a:pt x="794" y="330"/>
                  </a:cubicBezTo>
                  <a:cubicBezTo>
                    <a:pt x="573" y="333"/>
                    <a:pt x="425" y="183"/>
                    <a:pt x="401" y="179"/>
                  </a:cubicBezTo>
                  <a:cubicBezTo>
                    <a:pt x="377" y="174"/>
                    <a:pt x="83" y="279"/>
                    <a:pt x="42" y="342"/>
                  </a:cubicBezTo>
                  <a:cubicBezTo>
                    <a:pt x="0" y="406"/>
                    <a:pt x="9" y="570"/>
                    <a:pt x="189" y="775"/>
                  </a:cubicBezTo>
                  <a:cubicBezTo>
                    <a:pt x="208" y="657"/>
                    <a:pt x="306" y="566"/>
                    <a:pt x="329" y="553"/>
                  </a:cubicBezTo>
                  <a:cubicBezTo>
                    <a:pt x="299" y="610"/>
                    <a:pt x="272" y="716"/>
                    <a:pt x="271" y="781"/>
                  </a:cubicBezTo>
                  <a:cubicBezTo>
                    <a:pt x="523" y="799"/>
                    <a:pt x="740" y="800"/>
                    <a:pt x="826" y="799"/>
                  </a:cubicBezTo>
                  <a:cubicBezTo>
                    <a:pt x="922" y="800"/>
                    <a:pt x="1176" y="799"/>
                    <a:pt x="1463" y="775"/>
                  </a:cubicBezTo>
                  <a:cubicBezTo>
                    <a:pt x="1463" y="775"/>
                    <a:pt x="1463" y="774"/>
                    <a:pt x="1464" y="774"/>
                  </a:cubicBezTo>
                  <a:cubicBezTo>
                    <a:pt x="1454" y="709"/>
                    <a:pt x="1436" y="608"/>
                    <a:pt x="1406" y="553"/>
                  </a:cubicBezTo>
                  <a:cubicBezTo>
                    <a:pt x="1424" y="563"/>
                    <a:pt x="1485" y="619"/>
                    <a:pt x="1522" y="697"/>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a:extLst/>
          </p:spPr>
          <p:txBody>
            <a:bodyPr vert="horz" wrap="square" lIns="109652" tIns="54826" rIns="109652" bIns="54826" numCol="1" rtlCol="0" anchor="ctr" anchorCtr="0" compatLnSpc="1">
              <a:prstTxWarp prst="textNoShape">
                <a:avLst/>
              </a:prstTxWarp>
            </a:bodyPr>
            <a:lstStyle/>
            <a:p>
              <a:pPr algn="ctr" defTabSz="1096002" fontAlgn="base">
                <a:lnSpc>
                  <a:spcPct val="70000"/>
                </a:lnSpc>
                <a:spcBef>
                  <a:spcPct val="0"/>
                </a:spcBef>
                <a:spcAft>
                  <a:spcPct val="0"/>
                </a:spcAft>
                <a:defRPr/>
              </a:pPr>
              <a:endParaRPr lang="en-US" sz="2799" kern="0">
                <a:solidFill>
                  <a:srgbClr val="FFFFFF"/>
                </a:solidFill>
                <a:effectLst>
                  <a:outerShdw blurRad="38100" dist="38100" dir="2700000" algn="tl">
                    <a:srgbClr val="000000">
                      <a:alpha val="43137"/>
                    </a:srgbClr>
                  </a:outerShdw>
                </a:effectLst>
                <a:latin typeface="Tw Cen MT"/>
              </a:endParaRPr>
            </a:p>
          </p:txBody>
        </p:sp>
        <p:sp>
          <p:nvSpPr>
            <p:cNvPr id="80" name="Man's Face">
              <a:extLst>
                <a:ext uri="{FF2B5EF4-FFF2-40B4-BE49-F238E27FC236}">
                  <a16:creationId xmlns:a16="http://schemas.microsoft.com/office/drawing/2014/main" id="{B750E52B-7299-445D-B6DA-D1838551E842}"/>
                </a:ext>
              </a:extLst>
            </p:cNvPr>
            <p:cNvSpPr>
              <a:spLocks/>
            </p:cNvSpPr>
            <p:nvPr/>
          </p:nvSpPr>
          <p:spPr bwMode="auto">
            <a:xfrm>
              <a:off x="9314698" y="1714352"/>
              <a:ext cx="286822" cy="366278"/>
            </a:xfrm>
            <a:custGeom>
              <a:avLst/>
              <a:gdLst>
                <a:gd name="T0" fmla="*/ 114 w 957"/>
                <a:gd name="T1" fmla="*/ 612 h 1185"/>
                <a:gd name="T2" fmla="*/ 82 w 957"/>
                <a:gd name="T3" fmla="*/ 660 h 1185"/>
                <a:gd name="T4" fmla="*/ 164 w 957"/>
                <a:gd name="T5" fmla="*/ 831 h 1185"/>
                <a:gd name="T6" fmla="*/ 266 w 957"/>
                <a:gd name="T7" fmla="*/ 1049 h 1185"/>
                <a:gd name="T8" fmla="*/ 499 w 957"/>
                <a:gd name="T9" fmla="*/ 1185 h 1185"/>
                <a:gd name="T10" fmla="*/ 716 w 957"/>
                <a:gd name="T11" fmla="*/ 1076 h 1185"/>
                <a:gd name="T12" fmla="*/ 834 w 957"/>
                <a:gd name="T13" fmla="*/ 841 h 1185"/>
                <a:gd name="T14" fmla="*/ 862 w 957"/>
                <a:gd name="T15" fmla="*/ 824 h 1185"/>
                <a:gd name="T16" fmla="*/ 911 w 957"/>
                <a:gd name="T17" fmla="*/ 629 h 1185"/>
                <a:gd name="T18" fmla="*/ 865 w 957"/>
                <a:gd name="T19" fmla="*/ 596 h 1185"/>
                <a:gd name="T20" fmla="*/ 865 w 957"/>
                <a:gd name="T21" fmla="*/ 507 h 1185"/>
                <a:gd name="T22" fmla="*/ 499 w 957"/>
                <a:gd name="T23" fmla="*/ 306 h 1185"/>
                <a:gd name="T24" fmla="*/ 854 w 957"/>
                <a:gd name="T25" fmla="*/ 407 h 1185"/>
                <a:gd name="T26" fmla="*/ 897 w 957"/>
                <a:gd name="T27" fmla="*/ 446 h 1185"/>
                <a:gd name="T28" fmla="*/ 954 w 957"/>
                <a:gd name="T29" fmla="*/ 391 h 1185"/>
                <a:gd name="T30" fmla="*/ 775 w 957"/>
                <a:gd name="T31" fmla="*/ 169 h 1185"/>
                <a:gd name="T32" fmla="*/ 318 w 957"/>
                <a:gd name="T33" fmla="*/ 76 h 1185"/>
                <a:gd name="T34" fmla="*/ 46 w 957"/>
                <a:gd name="T35" fmla="*/ 437 h 1185"/>
                <a:gd name="T36" fmla="*/ 114 w 957"/>
                <a:gd name="T37" fmla="*/ 612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7" h="1185">
                  <a:moveTo>
                    <a:pt x="114" y="612"/>
                  </a:moveTo>
                  <a:cubicBezTo>
                    <a:pt x="114" y="612"/>
                    <a:pt x="69" y="611"/>
                    <a:pt x="82" y="660"/>
                  </a:cubicBezTo>
                  <a:cubicBezTo>
                    <a:pt x="98" y="718"/>
                    <a:pt x="122" y="828"/>
                    <a:pt x="164" y="831"/>
                  </a:cubicBezTo>
                  <a:cubicBezTo>
                    <a:pt x="167" y="940"/>
                    <a:pt x="253" y="1029"/>
                    <a:pt x="266" y="1049"/>
                  </a:cubicBezTo>
                  <a:cubicBezTo>
                    <a:pt x="278" y="1069"/>
                    <a:pt x="435" y="1185"/>
                    <a:pt x="499" y="1185"/>
                  </a:cubicBezTo>
                  <a:cubicBezTo>
                    <a:pt x="563" y="1185"/>
                    <a:pt x="670" y="1112"/>
                    <a:pt x="716" y="1076"/>
                  </a:cubicBezTo>
                  <a:cubicBezTo>
                    <a:pt x="763" y="1039"/>
                    <a:pt x="818" y="963"/>
                    <a:pt x="834" y="841"/>
                  </a:cubicBezTo>
                  <a:cubicBezTo>
                    <a:pt x="849" y="844"/>
                    <a:pt x="862" y="824"/>
                    <a:pt x="862" y="824"/>
                  </a:cubicBezTo>
                  <a:cubicBezTo>
                    <a:pt x="862" y="824"/>
                    <a:pt x="911" y="659"/>
                    <a:pt x="911" y="629"/>
                  </a:cubicBezTo>
                  <a:cubicBezTo>
                    <a:pt x="911" y="599"/>
                    <a:pt x="865" y="596"/>
                    <a:pt x="865" y="596"/>
                  </a:cubicBezTo>
                  <a:cubicBezTo>
                    <a:pt x="865" y="596"/>
                    <a:pt x="876" y="531"/>
                    <a:pt x="865" y="507"/>
                  </a:cubicBezTo>
                  <a:cubicBezTo>
                    <a:pt x="854" y="482"/>
                    <a:pt x="713" y="324"/>
                    <a:pt x="499" y="306"/>
                  </a:cubicBezTo>
                  <a:cubicBezTo>
                    <a:pt x="554" y="289"/>
                    <a:pt x="688" y="267"/>
                    <a:pt x="854" y="407"/>
                  </a:cubicBezTo>
                  <a:cubicBezTo>
                    <a:pt x="868" y="419"/>
                    <a:pt x="871" y="441"/>
                    <a:pt x="897" y="446"/>
                  </a:cubicBezTo>
                  <a:cubicBezTo>
                    <a:pt x="922" y="451"/>
                    <a:pt x="951" y="416"/>
                    <a:pt x="954" y="391"/>
                  </a:cubicBezTo>
                  <a:cubicBezTo>
                    <a:pt x="957" y="365"/>
                    <a:pt x="917" y="298"/>
                    <a:pt x="775" y="169"/>
                  </a:cubicBezTo>
                  <a:cubicBezTo>
                    <a:pt x="633" y="40"/>
                    <a:pt x="442" y="0"/>
                    <a:pt x="318" y="76"/>
                  </a:cubicBezTo>
                  <a:cubicBezTo>
                    <a:pt x="0" y="63"/>
                    <a:pt x="42" y="417"/>
                    <a:pt x="46" y="437"/>
                  </a:cubicBezTo>
                  <a:cubicBezTo>
                    <a:pt x="51" y="458"/>
                    <a:pt x="114" y="612"/>
                    <a:pt x="114" y="61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52" tIns="54826" rIns="109652" bIns="54826" numCol="1" rtlCol="0" anchor="ctr" anchorCtr="0" compatLnSpc="1">
              <a:prstTxWarp prst="textNoShape">
                <a:avLst/>
              </a:prstTxWarp>
            </a:bodyPr>
            <a:lstStyle/>
            <a:p>
              <a:pPr algn="ctr" defTabSz="1096002" fontAlgn="base">
                <a:lnSpc>
                  <a:spcPct val="70000"/>
                </a:lnSpc>
                <a:spcBef>
                  <a:spcPct val="0"/>
                </a:spcBef>
                <a:spcAft>
                  <a:spcPct val="0"/>
                </a:spcAft>
                <a:defRPr/>
              </a:pPr>
              <a:endParaRPr lang="en-US" sz="2799" kern="0">
                <a:solidFill>
                  <a:srgbClr val="FFFFFF"/>
                </a:solidFill>
                <a:effectLst>
                  <a:outerShdw blurRad="38100" dist="38100" dir="2700000" algn="tl">
                    <a:srgbClr val="000000">
                      <a:alpha val="43137"/>
                    </a:srgbClr>
                  </a:outerShdw>
                </a:effectLst>
                <a:latin typeface="Tw Cen MT"/>
              </a:endParaRPr>
            </a:p>
          </p:txBody>
        </p:sp>
        <p:sp>
          <p:nvSpPr>
            <p:cNvPr id="81" name="Woman's Body">
              <a:extLst>
                <a:ext uri="{FF2B5EF4-FFF2-40B4-BE49-F238E27FC236}">
                  <a16:creationId xmlns:a16="http://schemas.microsoft.com/office/drawing/2014/main" id="{634CE43A-1C4E-402F-8B6C-8A1EAF8E3D72}"/>
                </a:ext>
              </a:extLst>
            </p:cNvPr>
            <p:cNvSpPr>
              <a:spLocks/>
            </p:cNvSpPr>
            <p:nvPr/>
          </p:nvSpPr>
          <p:spPr bwMode="auto">
            <a:xfrm>
              <a:off x="9554276" y="1719821"/>
              <a:ext cx="317609" cy="523913"/>
            </a:xfrm>
            <a:custGeom>
              <a:avLst/>
              <a:gdLst>
                <a:gd name="T0" fmla="*/ 34 w 1060"/>
                <a:gd name="T1" fmla="*/ 1066 h 1695"/>
                <a:gd name="T2" fmla="*/ 93 w 1060"/>
                <a:gd name="T3" fmla="*/ 896 h 1695"/>
                <a:gd name="T4" fmla="*/ 96 w 1060"/>
                <a:gd name="T5" fmla="*/ 886 h 1695"/>
                <a:gd name="T6" fmla="*/ 120 w 1060"/>
                <a:gd name="T7" fmla="*/ 859 h 1695"/>
                <a:gd name="T8" fmla="*/ 125 w 1060"/>
                <a:gd name="T9" fmla="*/ 850 h 1695"/>
                <a:gd name="T10" fmla="*/ 128 w 1060"/>
                <a:gd name="T11" fmla="*/ 840 h 1695"/>
                <a:gd name="T12" fmla="*/ 180 w 1060"/>
                <a:gd name="T13" fmla="*/ 623 h 1695"/>
                <a:gd name="T14" fmla="*/ 115 w 1060"/>
                <a:gd name="T15" fmla="*/ 518 h 1695"/>
                <a:gd name="T16" fmla="*/ 228 w 1060"/>
                <a:gd name="T17" fmla="*/ 408 h 1695"/>
                <a:gd name="T18" fmla="*/ 3 w 1060"/>
                <a:gd name="T19" fmla="*/ 110 h 1695"/>
                <a:gd name="T20" fmla="*/ 183 w 1060"/>
                <a:gd name="T21" fmla="*/ 67 h 1695"/>
                <a:gd name="T22" fmla="*/ 583 w 1060"/>
                <a:gd name="T23" fmla="*/ 148 h 1695"/>
                <a:gd name="T24" fmla="*/ 740 w 1060"/>
                <a:gd name="T25" fmla="*/ 342 h 1695"/>
                <a:gd name="T26" fmla="*/ 689 w 1060"/>
                <a:gd name="T27" fmla="*/ 390 h 1695"/>
                <a:gd name="T28" fmla="*/ 648 w 1060"/>
                <a:gd name="T29" fmla="*/ 353 h 1695"/>
                <a:gd name="T30" fmla="*/ 341 w 1060"/>
                <a:gd name="T31" fmla="*/ 268 h 1695"/>
                <a:gd name="T32" fmla="*/ 661 w 1060"/>
                <a:gd name="T33" fmla="*/ 443 h 1695"/>
                <a:gd name="T34" fmla="*/ 661 w 1060"/>
                <a:gd name="T35" fmla="*/ 522 h 1695"/>
                <a:gd name="T36" fmla="*/ 702 w 1060"/>
                <a:gd name="T37" fmla="*/ 551 h 1695"/>
                <a:gd name="T38" fmla="*/ 659 w 1060"/>
                <a:gd name="T39" fmla="*/ 722 h 1695"/>
                <a:gd name="T40" fmla="*/ 634 w 1060"/>
                <a:gd name="T41" fmla="*/ 736 h 1695"/>
                <a:gd name="T42" fmla="*/ 531 w 1060"/>
                <a:gd name="T43" fmla="*/ 942 h 1695"/>
                <a:gd name="T44" fmla="*/ 523 w 1060"/>
                <a:gd name="T45" fmla="*/ 948 h 1695"/>
                <a:gd name="T46" fmla="*/ 589 w 1060"/>
                <a:gd name="T47" fmla="*/ 1022 h 1695"/>
                <a:gd name="T48" fmla="*/ 675 w 1060"/>
                <a:gd name="T49" fmla="*/ 1130 h 1695"/>
                <a:gd name="T50" fmla="*/ 1038 w 1060"/>
                <a:gd name="T51" fmla="*/ 1289 h 1695"/>
                <a:gd name="T52" fmla="*/ 960 w 1060"/>
                <a:gd name="T53" fmla="*/ 1599 h 1695"/>
                <a:gd name="T54" fmla="*/ 909 w 1060"/>
                <a:gd name="T55" fmla="*/ 1667 h 1695"/>
                <a:gd name="T56" fmla="*/ 909 w 1060"/>
                <a:gd name="T57" fmla="*/ 1668 h 1695"/>
                <a:gd name="T58" fmla="*/ 541 w 1060"/>
                <a:gd name="T59" fmla="*/ 1695 h 1695"/>
                <a:gd name="T60" fmla="*/ 561 w 1060"/>
                <a:gd name="T61" fmla="*/ 1427 h 1695"/>
                <a:gd name="T62" fmla="*/ 514 w 1060"/>
                <a:gd name="T63" fmla="*/ 1398 h 1695"/>
                <a:gd name="T64" fmla="*/ 123 w 1060"/>
                <a:gd name="T65" fmla="*/ 1213 h 1695"/>
                <a:gd name="T66" fmla="*/ 73 w 1060"/>
                <a:gd name="T67" fmla="*/ 1133 h 1695"/>
                <a:gd name="T68" fmla="*/ 34 w 1060"/>
                <a:gd name="T69" fmla="*/ 106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0" h="1695">
                  <a:moveTo>
                    <a:pt x="34" y="1066"/>
                  </a:moveTo>
                  <a:cubicBezTo>
                    <a:pt x="35" y="1039"/>
                    <a:pt x="115" y="935"/>
                    <a:pt x="93" y="896"/>
                  </a:cubicBezTo>
                  <a:cubicBezTo>
                    <a:pt x="94" y="893"/>
                    <a:pt x="95" y="890"/>
                    <a:pt x="96" y="886"/>
                  </a:cubicBezTo>
                  <a:cubicBezTo>
                    <a:pt x="106" y="878"/>
                    <a:pt x="114" y="868"/>
                    <a:pt x="120" y="859"/>
                  </a:cubicBezTo>
                  <a:cubicBezTo>
                    <a:pt x="125" y="850"/>
                    <a:pt x="125" y="850"/>
                    <a:pt x="125" y="850"/>
                  </a:cubicBezTo>
                  <a:cubicBezTo>
                    <a:pt x="128" y="840"/>
                    <a:pt x="128" y="840"/>
                    <a:pt x="128" y="840"/>
                  </a:cubicBezTo>
                  <a:cubicBezTo>
                    <a:pt x="163" y="723"/>
                    <a:pt x="180" y="650"/>
                    <a:pt x="180" y="623"/>
                  </a:cubicBezTo>
                  <a:cubicBezTo>
                    <a:pt x="185" y="570"/>
                    <a:pt x="115" y="543"/>
                    <a:pt x="115" y="518"/>
                  </a:cubicBezTo>
                  <a:cubicBezTo>
                    <a:pt x="115" y="493"/>
                    <a:pt x="226" y="421"/>
                    <a:pt x="228" y="408"/>
                  </a:cubicBezTo>
                  <a:cubicBezTo>
                    <a:pt x="244" y="348"/>
                    <a:pt x="7" y="138"/>
                    <a:pt x="3" y="110"/>
                  </a:cubicBezTo>
                  <a:cubicBezTo>
                    <a:pt x="0" y="82"/>
                    <a:pt x="160" y="40"/>
                    <a:pt x="183" y="67"/>
                  </a:cubicBezTo>
                  <a:cubicBezTo>
                    <a:pt x="291" y="0"/>
                    <a:pt x="458" y="35"/>
                    <a:pt x="583" y="148"/>
                  </a:cubicBezTo>
                  <a:cubicBezTo>
                    <a:pt x="707" y="261"/>
                    <a:pt x="743" y="325"/>
                    <a:pt x="740" y="342"/>
                  </a:cubicBezTo>
                  <a:cubicBezTo>
                    <a:pt x="737" y="359"/>
                    <a:pt x="707" y="390"/>
                    <a:pt x="689" y="390"/>
                  </a:cubicBezTo>
                  <a:cubicBezTo>
                    <a:pt x="672" y="390"/>
                    <a:pt x="661" y="364"/>
                    <a:pt x="648" y="353"/>
                  </a:cubicBezTo>
                  <a:cubicBezTo>
                    <a:pt x="504" y="234"/>
                    <a:pt x="388" y="253"/>
                    <a:pt x="341" y="268"/>
                  </a:cubicBezTo>
                  <a:cubicBezTo>
                    <a:pt x="528" y="284"/>
                    <a:pt x="653" y="421"/>
                    <a:pt x="661" y="443"/>
                  </a:cubicBezTo>
                  <a:cubicBezTo>
                    <a:pt x="670" y="466"/>
                    <a:pt x="661" y="522"/>
                    <a:pt x="661" y="522"/>
                  </a:cubicBezTo>
                  <a:cubicBezTo>
                    <a:pt x="661" y="522"/>
                    <a:pt x="702" y="525"/>
                    <a:pt x="702" y="551"/>
                  </a:cubicBezTo>
                  <a:cubicBezTo>
                    <a:pt x="702" y="577"/>
                    <a:pt x="659" y="722"/>
                    <a:pt x="659" y="722"/>
                  </a:cubicBezTo>
                  <a:cubicBezTo>
                    <a:pt x="659" y="722"/>
                    <a:pt x="648" y="739"/>
                    <a:pt x="634" y="736"/>
                  </a:cubicBezTo>
                  <a:cubicBezTo>
                    <a:pt x="621" y="843"/>
                    <a:pt x="572" y="910"/>
                    <a:pt x="531" y="942"/>
                  </a:cubicBezTo>
                  <a:cubicBezTo>
                    <a:pt x="529" y="944"/>
                    <a:pt x="526" y="946"/>
                    <a:pt x="523" y="948"/>
                  </a:cubicBezTo>
                  <a:cubicBezTo>
                    <a:pt x="538" y="1019"/>
                    <a:pt x="589" y="1022"/>
                    <a:pt x="589" y="1022"/>
                  </a:cubicBezTo>
                  <a:cubicBezTo>
                    <a:pt x="610" y="1074"/>
                    <a:pt x="639" y="1121"/>
                    <a:pt x="675" y="1130"/>
                  </a:cubicBezTo>
                  <a:cubicBezTo>
                    <a:pt x="760" y="1150"/>
                    <a:pt x="1024" y="1252"/>
                    <a:pt x="1038" y="1289"/>
                  </a:cubicBezTo>
                  <a:cubicBezTo>
                    <a:pt x="1052" y="1326"/>
                    <a:pt x="1060" y="1441"/>
                    <a:pt x="960" y="1599"/>
                  </a:cubicBezTo>
                  <a:cubicBezTo>
                    <a:pt x="934" y="1645"/>
                    <a:pt x="909" y="1667"/>
                    <a:pt x="909" y="1667"/>
                  </a:cubicBezTo>
                  <a:cubicBezTo>
                    <a:pt x="909" y="1667"/>
                    <a:pt x="909" y="1667"/>
                    <a:pt x="909" y="1668"/>
                  </a:cubicBezTo>
                  <a:cubicBezTo>
                    <a:pt x="817" y="1675"/>
                    <a:pt x="620" y="1691"/>
                    <a:pt x="541" y="1695"/>
                  </a:cubicBezTo>
                  <a:cubicBezTo>
                    <a:pt x="541" y="1695"/>
                    <a:pt x="630" y="1516"/>
                    <a:pt x="561" y="1427"/>
                  </a:cubicBezTo>
                  <a:cubicBezTo>
                    <a:pt x="553" y="1417"/>
                    <a:pt x="514" y="1398"/>
                    <a:pt x="514" y="1398"/>
                  </a:cubicBezTo>
                  <a:cubicBezTo>
                    <a:pt x="481" y="1381"/>
                    <a:pt x="225" y="1237"/>
                    <a:pt x="123" y="1213"/>
                  </a:cubicBezTo>
                  <a:cubicBezTo>
                    <a:pt x="123" y="1213"/>
                    <a:pt x="102" y="1203"/>
                    <a:pt x="73" y="1133"/>
                  </a:cubicBezTo>
                  <a:cubicBezTo>
                    <a:pt x="73" y="1133"/>
                    <a:pt x="33" y="1093"/>
                    <a:pt x="34" y="1066"/>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a:extLst/>
          </p:spPr>
          <p:txBody>
            <a:bodyPr vert="horz" wrap="square" lIns="109652" tIns="54826" rIns="109652" bIns="54826" numCol="1" rtlCol="0" anchor="ctr" anchorCtr="0" compatLnSpc="1">
              <a:prstTxWarp prst="textNoShape">
                <a:avLst/>
              </a:prstTxWarp>
            </a:bodyPr>
            <a:lstStyle/>
            <a:p>
              <a:pPr algn="ctr" defTabSz="1096002" fontAlgn="base">
                <a:lnSpc>
                  <a:spcPct val="70000"/>
                </a:lnSpc>
                <a:spcBef>
                  <a:spcPct val="0"/>
                </a:spcBef>
                <a:spcAft>
                  <a:spcPct val="0"/>
                </a:spcAft>
                <a:defRPr/>
              </a:pPr>
              <a:endParaRPr lang="en-US" sz="2799" kern="0">
                <a:solidFill>
                  <a:srgbClr val="FFFFFF"/>
                </a:solidFill>
                <a:effectLst>
                  <a:outerShdw blurRad="38100" dist="38100" dir="2700000" algn="tl">
                    <a:srgbClr val="000000">
                      <a:alpha val="43137"/>
                    </a:srgbClr>
                  </a:outerShdw>
                </a:effectLst>
                <a:latin typeface="Tw Cen MT"/>
              </a:endParaRPr>
            </a:p>
          </p:txBody>
        </p:sp>
        <p:sp>
          <p:nvSpPr>
            <p:cNvPr id="82" name="Woman's Hair">
              <a:extLst>
                <a:ext uri="{FF2B5EF4-FFF2-40B4-BE49-F238E27FC236}">
                  <a16:creationId xmlns:a16="http://schemas.microsoft.com/office/drawing/2014/main" id="{FA661203-A4DA-44F7-84FC-7586052FB2E7}"/>
                </a:ext>
              </a:extLst>
            </p:cNvPr>
            <p:cNvSpPr>
              <a:spLocks/>
            </p:cNvSpPr>
            <p:nvPr/>
          </p:nvSpPr>
          <p:spPr bwMode="auto">
            <a:xfrm>
              <a:off x="9731369" y="1836894"/>
              <a:ext cx="90783" cy="187344"/>
            </a:xfrm>
            <a:custGeom>
              <a:avLst/>
              <a:gdLst>
                <a:gd name="T0" fmla="*/ 3 w 303"/>
                <a:gd name="T1" fmla="*/ 572 h 606"/>
                <a:gd name="T2" fmla="*/ 84 w 303"/>
                <a:gd name="T3" fmla="*/ 400 h 606"/>
                <a:gd name="T4" fmla="*/ 105 w 303"/>
                <a:gd name="T5" fmla="*/ 376 h 606"/>
                <a:gd name="T6" fmla="*/ 109 w 303"/>
                <a:gd name="T7" fmla="*/ 369 h 606"/>
                <a:gd name="T8" fmla="*/ 112 w 303"/>
                <a:gd name="T9" fmla="*/ 360 h 606"/>
                <a:gd name="T10" fmla="*/ 157 w 303"/>
                <a:gd name="T11" fmla="*/ 172 h 606"/>
                <a:gd name="T12" fmla="*/ 120 w 303"/>
                <a:gd name="T13" fmla="*/ 99 h 606"/>
                <a:gd name="T14" fmla="*/ 122 w 303"/>
                <a:gd name="T15" fmla="*/ 41 h 606"/>
                <a:gd name="T16" fmla="*/ 160 w 303"/>
                <a:gd name="T17" fmla="*/ 4 h 606"/>
                <a:gd name="T18" fmla="*/ 189 w 303"/>
                <a:gd name="T19" fmla="*/ 588 h 606"/>
                <a:gd name="T20" fmla="*/ 3 w 303"/>
                <a:gd name="T21" fmla="*/ 5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606">
                  <a:moveTo>
                    <a:pt x="3" y="572"/>
                  </a:moveTo>
                  <a:cubicBezTo>
                    <a:pt x="0" y="554"/>
                    <a:pt x="67" y="482"/>
                    <a:pt x="84" y="400"/>
                  </a:cubicBezTo>
                  <a:cubicBezTo>
                    <a:pt x="93" y="393"/>
                    <a:pt x="99" y="384"/>
                    <a:pt x="105" y="376"/>
                  </a:cubicBezTo>
                  <a:cubicBezTo>
                    <a:pt x="109" y="369"/>
                    <a:pt x="109" y="369"/>
                    <a:pt x="109" y="369"/>
                  </a:cubicBezTo>
                  <a:cubicBezTo>
                    <a:pt x="112" y="360"/>
                    <a:pt x="112" y="360"/>
                    <a:pt x="112" y="360"/>
                  </a:cubicBezTo>
                  <a:cubicBezTo>
                    <a:pt x="142" y="259"/>
                    <a:pt x="157" y="195"/>
                    <a:pt x="157" y="172"/>
                  </a:cubicBezTo>
                  <a:cubicBezTo>
                    <a:pt x="159" y="127"/>
                    <a:pt x="125" y="120"/>
                    <a:pt x="120" y="99"/>
                  </a:cubicBezTo>
                  <a:cubicBezTo>
                    <a:pt x="114" y="79"/>
                    <a:pt x="118" y="62"/>
                    <a:pt x="122" y="41"/>
                  </a:cubicBezTo>
                  <a:cubicBezTo>
                    <a:pt x="127" y="20"/>
                    <a:pt x="150" y="0"/>
                    <a:pt x="160" y="4"/>
                  </a:cubicBezTo>
                  <a:cubicBezTo>
                    <a:pt x="170" y="7"/>
                    <a:pt x="303" y="534"/>
                    <a:pt x="189" y="588"/>
                  </a:cubicBezTo>
                  <a:cubicBezTo>
                    <a:pt x="150" y="606"/>
                    <a:pt x="6" y="591"/>
                    <a:pt x="3" y="57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52" tIns="54826" rIns="109652" bIns="54826" numCol="1" rtlCol="0" anchor="ctr" anchorCtr="0" compatLnSpc="1">
              <a:prstTxWarp prst="textNoShape">
                <a:avLst/>
              </a:prstTxWarp>
            </a:bodyPr>
            <a:lstStyle/>
            <a:p>
              <a:pPr algn="ctr" defTabSz="1096002" fontAlgn="base">
                <a:lnSpc>
                  <a:spcPct val="70000"/>
                </a:lnSpc>
                <a:spcBef>
                  <a:spcPct val="0"/>
                </a:spcBef>
                <a:spcAft>
                  <a:spcPct val="0"/>
                </a:spcAft>
                <a:defRPr/>
              </a:pPr>
              <a:endParaRPr lang="en-US" sz="2799" kern="0">
                <a:solidFill>
                  <a:srgbClr val="FFFFFF"/>
                </a:solidFill>
                <a:effectLst>
                  <a:outerShdw blurRad="38100" dist="38100" dir="2700000" algn="tl">
                    <a:srgbClr val="000000">
                      <a:alpha val="43137"/>
                    </a:srgbClr>
                  </a:outerShdw>
                </a:effectLst>
                <a:latin typeface="Tw Cen MT"/>
              </a:endParaRPr>
            </a:p>
          </p:txBody>
        </p:sp>
      </p:grpSp>
    </p:spTree>
    <p:extLst>
      <p:ext uri="{BB962C8B-B14F-4D97-AF65-F5344CB8AC3E}">
        <p14:creationId xmlns:p14="http://schemas.microsoft.com/office/powerpoint/2010/main" val="4703568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BDDA4-42D4-4584-8266-B7604071646E}"/>
              </a:ext>
            </a:extLst>
          </p:cNvPr>
          <p:cNvSpPr>
            <a:spLocks noGrp="1"/>
          </p:cNvSpPr>
          <p:nvPr>
            <p:ph type="title"/>
          </p:nvPr>
        </p:nvSpPr>
        <p:spPr/>
        <p:txBody>
          <a:bodyPr/>
          <a:lstStyle/>
          <a:p>
            <a:r>
              <a:rPr lang="fr-CA" dirty="0"/>
              <a:t>Conclusion</a:t>
            </a:r>
          </a:p>
        </p:txBody>
      </p:sp>
    </p:spTree>
    <p:extLst>
      <p:ext uri="{BB962C8B-B14F-4D97-AF65-F5344CB8AC3E}">
        <p14:creationId xmlns:p14="http://schemas.microsoft.com/office/powerpoint/2010/main" val="2776984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7C5D9D8-63C6-4FAC-A260-166DAB8BC6A3}"/>
              </a:ext>
            </a:extLst>
          </p:cNvPr>
          <p:cNvSpPr>
            <a:spLocks noGrp="1"/>
          </p:cNvSpPr>
          <p:nvPr>
            <p:ph type="title"/>
          </p:nvPr>
        </p:nvSpPr>
        <p:spPr/>
        <p:txBody>
          <a:bodyPr/>
          <a:lstStyle/>
          <a:p>
            <a:r>
              <a:rPr lang="fr-CA" dirty="0"/>
              <a:t>Documentez!</a:t>
            </a:r>
          </a:p>
        </p:txBody>
      </p:sp>
      <p:sp>
        <p:nvSpPr>
          <p:cNvPr id="8" name="Espace réservé du texte 7">
            <a:extLst>
              <a:ext uri="{FF2B5EF4-FFF2-40B4-BE49-F238E27FC236}">
                <a16:creationId xmlns:a16="http://schemas.microsoft.com/office/drawing/2014/main" id="{0CE43D3D-6E7B-46A7-8668-4274B4DEB81C}"/>
              </a:ext>
            </a:extLst>
          </p:cNvPr>
          <p:cNvSpPr>
            <a:spLocks noGrp="1"/>
          </p:cNvSpPr>
          <p:nvPr>
            <p:ph type="body" sz="quarter" idx="10"/>
          </p:nvPr>
        </p:nvSpPr>
        <p:spPr>
          <a:xfrm>
            <a:off x="519112" y="2152649"/>
            <a:ext cx="10874928" cy="1329595"/>
          </a:xfrm>
        </p:spPr>
        <p:txBody>
          <a:bodyPr/>
          <a:lstStyle/>
          <a:p>
            <a:pPr marL="0" indent="0" algn="ctr">
              <a:buNone/>
            </a:pPr>
            <a:r>
              <a:rPr lang="fr-CA" sz="4800" dirty="0"/>
              <a:t>« Le </a:t>
            </a:r>
            <a:r>
              <a:rPr lang="fr-CA" sz="4800" b="1" dirty="0" err="1"/>
              <a:t>citizen</a:t>
            </a:r>
            <a:r>
              <a:rPr lang="fr-CA" sz="4800" b="1" dirty="0"/>
              <a:t> </a:t>
            </a:r>
            <a:r>
              <a:rPr lang="fr-CA" sz="4800" b="1" dirty="0" err="1"/>
              <a:t>developer</a:t>
            </a:r>
            <a:r>
              <a:rPr lang="fr-CA" sz="4800" b="1" dirty="0"/>
              <a:t> </a:t>
            </a:r>
            <a:r>
              <a:rPr lang="fr-CA" sz="4800" dirty="0"/>
              <a:t>est quand même un développeur »</a:t>
            </a:r>
          </a:p>
        </p:txBody>
      </p:sp>
      <p:sp>
        <p:nvSpPr>
          <p:cNvPr id="4" name="Espace réservé du texte 3">
            <a:extLst>
              <a:ext uri="{FF2B5EF4-FFF2-40B4-BE49-F238E27FC236}">
                <a16:creationId xmlns:a16="http://schemas.microsoft.com/office/drawing/2014/main" id="{B0985169-0C5F-4BEC-9E06-4DE3127002BC}"/>
              </a:ext>
            </a:extLst>
          </p:cNvPr>
          <p:cNvSpPr txBox="1">
            <a:spLocks/>
          </p:cNvSpPr>
          <p:nvPr/>
        </p:nvSpPr>
        <p:spPr>
          <a:xfrm>
            <a:off x="519112" y="4293740"/>
            <a:ext cx="10874928" cy="1717393"/>
          </a:xfrm>
          <a:prstGeom prst="rect">
            <a:avLst/>
          </a:prstGeom>
        </p:spPr>
        <p:txBody>
          <a:bodyPr vert="horz" wrap="square" lIns="0" tIns="0" rIns="0" bIns="0" rtlCol="0">
            <a:spAutoFit/>
          </a:bodyPr>
          <a:lst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2400" kern="1200" spc="0" baseline="0" dirty="0" smtClean="0">
                <a:solidFill>
                  <a:srgbClr val="333333"/>
                </a:solidFill>
                <a:latin typeface="+mj-lt"/>
                <a:ea typeface="+mn-ea"/>
                <a:cs typeface="+mn-cs"/>
              </a:defRPr>
            </a:lvl2pPr>
            <a:lvl3pPr marL="13716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2000" kern="1200" spc="0" baseline="0" dirty="0" smtClean="0">
                <a:solidFill>
                  <a:srgbClr val="333333"/>
                </a:solidFill>
                <a:latin typeface="+mj-lt"/>
                <a:ea typeface="+mn-ea"/>
                <a:cs typeface="+mn-cs"/>
              </a:defRPr>
            </a:lvl4pPr>
            <a:lvl5pPr marL="22860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2000" kern="1200" spc="0" baseline="0" dirty="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dirty="0"/>
              <a:t>Pensez à GitHub et </a:t>
            </a:r>
            <a:r>
              <a:rPr lang="fr-CA" dirty="0" err="1"/>
              <a:t>GitLab</a:t>
            </a:r>
            <a:r>
              <a:rPr lang="fr-CA" dirty="0"/>
              <a:t> avec Jekyll.</a:t>
            </a:r>
          </a:p>
          <a:p>
            <a:r>
              <a:rPr lang="fr-CA" dirty="0"/>
              <a:t>Le fond importe plus que la forme.</a:t>
            </a:r>
          </a:p>
          <a:p>
            <a:r>
              <a:rPr lang="fr-CA" dirty="0"/>
              <a:t>Lean donc pensez simple et efficace</a:t>
            </a:r>
          </a:p>
        </p:txBody>
      </p:sp>
    </p:spTree>
    <p:extLst>
      <p:ext uri="{BB962C8B-B14F-4D97-AF65-F5344CB8AC3E}">
        <p14:creationId xmlns:p14="http://schemas.microsoft.com/office/powerpoint/2010/main" val="117717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CD5F1ED0-0A96-4BBF-8AA5-450E3386BA0F}"/>
              </a:ext>
            </a:extLst>
          </p:cNvPr>
          <p:cNvSpPr>
            <a:spLocks noGrp="1"/>
          </p:cNvSpPr>
          <p:nvPr>
            <p:ph type="title"/>
          </p:nvPr>
        </p:nvSpPr>
        <p:spPr>
          <a:xfrm>
            <a:off x="269169" y="2084172"/>
            <a:ext cx="11650488" cy="2139432"/>
          </a:xfrm>
        </p:spPr>
        <p:txBody>
          <a:bodyPr/>
          <a:lstStyle/>
          <a:p>
            <a:pPr algn="ctr"/>
            <a:r>
              <a:rPr lang="fr-CA" dirty="0"/>
              <a:t>Start </a:t>
            </a:r>
            <a:r>
              <a:rPr lang="fr-CA" dirty="0" err="1"/>
              <a:t>small</a:t>
            </a:r>
            <a:r>
              <a:rPr lang="fr-CA" dirty="0"/>
              <a:t>!</a:t>
            </a:r>
            <a:br>
              <a:rPr lang="fr-CA" dirty="0"/>
            </a:br>
            <a:r>
              <a:rPr lang="fr-CA" dirty="0"/>
              <a:t>But Start!</a:t>
            </a:r>
          </a:p>
        </p:txBody>
      </p:sp>
    </p:spTree>
    <p:extLst>
      <p:ext uri="{BB962C8B-B14F-4D97-AF65-F5344CB8AC3E}">
        <p14:creationId xmlns:p14="http://schemas.microsoft.com/office/powerpoint/2010/main" val="21667838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062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9A277-ED72-4602-8E72-B78540051BAB}"/>
              </a:ext>
            </a:extLst>
          </p:cNvPr>
          <p:cNvSpPr>
            <a:spLocks noGrp="1"/>
          </p:cNvSpPr>
          <p:nvPr>
            <p:ph type="title"/>
          </p:nvPr>
        </p:nvSpPr>
        <p:spPr/>
        <p:txBody>
          <a:bodyPr/>
          <a:lstStyle/>
          <a:p>
            <a:r>
              <a:rPr lang="fr-CA" dirty="0"/>
              <a:t>Pourquoi?</a:t>
            </a:r>
          </a:p>
        </p:txBody>
      </p:sp>
    </p:spTree>
    <p:extLst>
      <p:ext uri="{BB962C8B-B14F-4D97-AF65-F5344CB8AC3E}">
        <p14:creationId xmlns:p14="http://schemas.microsoft.com/office/powerpoint/2010/main" val="1612098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23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ECE80F-14B4-41B3-A5F4-5D2620B2F931}"/>
              </a:ext>
            </a:extLst>
          </p:cNvPr>
          <p:cNvSpPr>
            <a:spLocks noGrp="1"/>
          </p:cNvSpPr>
          <p:nvPr>
            <p:ph type="title"/>
          </p:nvPr>
        </p:nvSpPr>
        <p:spPr/>
        <p:txBody>
          <a:bodyPr/>
          <a:lstStyle/>
          <a:p>
            <a:endParaRPr lang="fr-CA"/>
          </a:p>
        </p:txBody>
      </p:sp>
      <p:pic>
        <p:nvPicPr>
          <p:cNvPr id="1026" name="Picture 2" descr="Image associÃ©e">
            <a:extLst>
              <a:ext uri="{FF2B5EF4-FFF2-40B4-BE49-F238E27FC236}">
                <a16:creationId xmlns:a16="http://schemas.microsoft.com/office/drawing/2014/main" id="{D1743424-CABF-4906-8078-050B38DAF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4" r="3494"/>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805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153078-40E5-4BAE-8F77-7A74FFB98C4D}"/>
              </a:ext>
            </a:extLst>
          </p:cNvPr>
          <p:cNvSpPr>
            <a:spLocks noGrp="1"/>
          </p:cNvSpPr>
          <p:nvPr>
            <p:ph type="title"/>
          </p:nvPr>
        </p:nvSpPr>
        <p:spPr/>
        <p:txBody>
          <a:bodyPr/>
          <a:lstStyle/>
          <a:p>
            <a:r>
              <a:rPr lang="fr-CA" dirty="0"/>
              <a:t>Nouveau?</a:t>
            </a:r>
          </a:p>
        </p:txBody>
      </p:sp>
    </p:spTree>
    <p:extLst>
      <p:ext uri="{BB962C8B-B14F-4D97-AF65-F5344CB8AC3E}">
        <p14:creationId xmlns:p14="http://schemas.microsoft.com/office/powerpoint/2010/main" val="2202493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186C42E-4FF7-4DB6-AE1A-1E2B25622474}"/>
              </a:ext>
            </a:extLst>
          </p:cNvPr>
          <p:cNvSpPr>
            <a:spLocks noGrp="1"/>
          </p:cNvSpPr>
          <p:nvPr>
            <p:ph type="title"/>
          </p:nvPr>
        </p:nvSpPr>
        <p:spPr>
          <a:xfrm>
            <a:off x="1314449" y="2084172"/>
            <a:ext cx="10605207" cy="2139432"/>
          </a:xfrm>
        </p:spPr>
        <p:txBody>
          <a:bodyPr/>
          <a:lstStyle/>
          <a:p>
            <a:r>
              <a:rPr lang="fr-CA" dirty="0"/>
              <a:t>Rien ne se perd, rien ne se créé, tout se transforme</a:t>
            </a:r>
          </a:p>
        </p:txBody>
      </p:sp>
      <p:sp>
        <p:nvSpPr>
          <p:cNvPr id="10" name="Rectangle 9">
            <a:extLst>
              <a:ext uri="{FF2B5EF4-FFF2-40B4-BE49-F238E27FC236}">
                <a16:creationId xmlns:a16="http://schemas.microsoft.com/office/drawing/2014/main" id="{4C3296CD-7EE6-42FF-B306-0ED7415CC67A}"/>
              </a:ext>
            </a:extLst>
          </p:cNvPr>
          <p:cNvSpPr/>
          <p:nvPr/>
        </p:nvSpPr>
        <p:spPr>
          <a:xfrm>
            <a:off x="7701362" y="4546084"/>
            <a:ext cx="2945037" cy="523220"/>
          </a:xfrm>
          <a:prstGeom prst="rect">
            <a:avLst/>
          </a:prstGeom>
        </p:spPr>
        <p:txBody>
          <a:bodyPr wrap="none">
            <a:spAutoFit/>
          </a:bodyPr>
          <a:lstStyle/>
          <a:p>
            <a:r>
              <a:rPr lang="fr-CA" sz="2800" i="1" dirty="0">
                <a:latin typeface="arial" panose="020B0604020202020204" pitchFamily="34" charset="0"/>
                <a:hlinkClick r:id="rId3">
                  <a:extLst>
                    <a:ext uri="{A12FA001-AC4F-418D-AE19-62706E023703}">
                      <ahyp:hlinkClr xmlns:ahyp="http://schemas.microsoft.com/office/drawing/2018/hyperlinkcolor" val="tx"/>
                    </a:ext>
                  </a:extLst>
                </a:hlinkClick>
              </a:rPr>
              <a:t>Antoine Lavoisier</a:t>
            </a:r>
            <a:endParaRPr lang="fr-CA" sz="2800" b="0" i="1" u="none"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endParaRPr>
          </a:p>
        </p:txBody>
      </p:sp>
      <p:sp>
        <p:nvSpPr>
          <p:cNvPr id="12" name="Rectangle 11">
            <a:extLst>
              <a:ext uri="{FF2B5EF4-FFF2-40B4-BE49-F238E27FC236}">
                <a16:creationId xmlns:a16="http://schemas.microsoft.com/office/drawing/2014/main" id="{B9C520D1-31EE-4A55-9DC0-C78DDC87A2DB}"/>
              </a:ext>
            </a:extLst>
          </p:cNvPr>
          <p:cNvSpPr/>
          <p:nvPr/>
        </p:nvSpPr>
        <p:spPr>
          <a:xfrm>
            <a:off x="-83940" y="773517"/>
            <a:ext cx="1475084" cy="3154710"/>
          </a:xfrm>
          <a:prstGeom prst="rect">
            <a:avLst/>
          </a:prstGeom>
        </p:spPr>
        <p:txBody>
          <a:bodyPr wrap="none">
            <a:spAutoFit/>
          </a:bodyPr>
          <a:lstStyle/>
          <a:p>
            <a:r>
              <a:rPr lang="fr-CA" sz="19900" dirty="0"/>
              <a:t>«</a:t>
            </a:r>
          </a:p>
        </p:txBody>
      </p:sp>
      <p:sp>
        <p:nvSpPr>
          <p:cNvPr id="13" name="Rectangle 12">
            <a:extLst>
              <a:ext uri="{FF2B5EF4-FFF2-40B4-BE49-F238E27FC236}">
                <a16:creationId xmlns:a16="http://schemas.microsoft.com/office/drawing/2014/main" id="{91C5D340-88D7-42B5-AF07-3D80CDAB36DF}"/>
              </a:ext>
            </a:extLst>
          </p:cNvPr>
          <p:cNvSpPr/>
          <p:nvPr/>
        </p:nvSpPr>
        <p:spPr>
          <a:xfrm>
            <a:off x="10009847" y="1798422"/>
            <a:ext cx="1475084" cy="3154710"/>
          </a:xfrm>
          <a:prstGeom prst="rect">
            <a:avLst/>
          </a:prstGeom>
        </p:spPr>
        <p:txBody>
          <a:bodyPr wrap="none">
            <a:spAutoFit/>
          </a:bodyPr>
          <a:lstStyle/>
          <a:p>
            <a:r>
              <a:rPr lang="fr-CA" sz="19900" dirty="0"/>
              <a:t>»</a:t>
            </a:r>
          </a:p>
        </p:txBody>
      </p:sp>
      <p:sp>
        <p:nvSpPr>
          <p:cNvPr id="15" name="Rectangle 14">
            <a:extLst>
              <a:ext uri="{FF2B5EF4-FFF2-40B4-BE49-F238E27FC236}">
                <a16:creationId xmlns:a16="http://schemas.microsoft.com/office/drawing/2014/main" id="{29A3D6C7-8A9F-4F29-B1EC-D7629FB50689}"/>
              </a:ext>
            </a:extLst>
          </p:cNvPr>
          <p:cNvSpPr/>
          <p:nvPr/>
        </p:nvSpPr>
        <p:spPr>
          <a:xfrm>
            <a:off x="8211918" y="5014002"/>
            <a:ext cx="2024913" cy="523220"/>
          </a:xfrm>
          <a:prstGeom prst="rect">
            <a:avLst/>
          </a:prstGeom>
        </p:spPr>
        <p:txBody>
          <a:bodyPr wrap="none">
            <a:spAutoFit/>
          </a:bodyPr>
          <a:lstStyle/>
          <a:p>
            <a:r>
              <a:rPr lang="fr-CA" sz="2800" i="1" dirty="0">
                <a:latin typeface="arial" panose="020B0604020202020204" pitchFamily="34" charset="0"/>
                <a:hlinkClick r:id="rId4">
                  <a:extLst>
                    <a:ext uri="{A12FA001-AC4F-418D-AE19-62706E023703}">
                      <ahyp:hlinkClr xmlns:ahyp="http://schemas.microsoft.com/office/drawing/2018/hyperlinkcolor" val="tx"/>
                    </a:ext>
                  </a:extLst>
                </a:hlinkClick>
              </a:rPr>
              <a:t>Anaxagore</a:t>
            </a:r>
            <a:r>
              <a:rPr lang="fr-CA" sz="2800" i="1" dirty="0">
                <a:latin typeface="arial" panose="020B0604020202020204" pitchFamily="34" charset="0"/>
              </a:rPr>
              <a:t> </a:t>
            </a:r>
          </a:p>
        </p:txBody>
      </p:sp>
    </p:spTree>
    <p:extLst>
      <p:ext uri="{BB962C8B-B14F-4D97-AF65-F5344CB8AC3E}">
        <p14:creationId xmlns:p14="http://schemas.microsoft.com/office/powerpoint/2010/main" val="18674186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9A277-ED72-4602-8E72-B78540051BAB}"/>
              </a:ext>
            </a:extLst>
          </p:cNvPr>
          <p:cNvSpPr>
            <a:spLocks noGrp="1"/>
          </p:cNvSpPr>
          <p:nvPr>
            <p:ph type="title"/>
          </p:nvPr>
        </p:nvSpPr>
        <p:spPr/>
        <p:txBody>
          <a:bodyPr/>
          <a:lstStyle/>
          <a:p>
            <a:r>
              <a:rPr lang="fr-CA" dirty="0"/>
              <a:t>La Power Platform</a:t>
            </a:r>
          </a:p>
        </p:txBody>
      </p:sp>
    </p:spTree>
    <p:extLst>
      <p:ext uri="{BB962C8B-B14F-4D97-AF65-F5344CB8AC3E}">
        <p14:creationId xmlns:p14="http://schemas.microsoft.com/office/powerpoint/2010/main" val="918408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EF35671-229D-40BC-B15F-3AC34C0E32E8}"/>
              </a:ext>
            </a:extLst>
          </p:cNvPr>
          <p:cNvSpPr>
            <a:spLocks noGrp="1"/>
          </p:cNvSpPr>
          <p:nvPr>
            <p:ph type="title"/>
          </p:nvPr>
        </p:nvSpPr>
        <p:spPr/>
        <p:txBody>
          <a:bodyPr/>
          <a:lstStyle/>
          <a:p>
            <a:r>
              <a:rPr lang="fr-CA" dirty="0"/>
              <a:t>Licences</a:t>
            </a:r>
          </a:p>
        </p:txBody>
      </p:sp>
      <p:pic>
        <p:nvPicPr>
          <p:cNvPr id="5" name="Image 4">
            <a:extLst>
              <a:ext uri="{FF2B5EF4-FFF2-40B4-BE49-F238E27FC236}">
                <a16:creationId xmlns:a16="http://schemas.microsoft.com/office/drawing/2014/main" id="{54BDAA2E-7D1F-4676-B601-3262A82A1F20}"/>
              </a:ext>
            </a:extLst>
          </p:cNvPr>
          <p:cNvPicPr>
            <a:picLocks noChangeAspect="1"/>
          </p:cNvPicPr>
          <p:nvPr/>
        </p:nvPicPr>
        <p:blipFill>
          <a:blip r:embed="rId3"/>
          <a:stretch>
            <a:fillRect/>
          </a:stretch>
        </p:blipFill>
        <p:spPr>
          <a:xfrm>
            <a:off x="4617719" y="2911789"/>
            <a:ext cx="7295075" cy="2963517"/>
          </a:xfrm>
          <a:prstGeom prst="rect">
            <a:avLst/>
          </a:prstGeom>
        </p:spPr>
      </p:pic>
      <p:sp>
        <p:nvSpPr>
          <p:cNvPr id="6" name="Rectangle 5">
            <a:extLst>
              <a:ext uri="{FF2B5EF4-FFF2-40B4-BE49-F238E27FC236}">
                <a16:creationId xmlns:a16="http://schemas.microsoft.com/office/drawing/2014/main" id="{149C7EB3-1AD7-42A9-9541-7D3C2C2834C0}"/>
              </a:ext>
            </a:extLst>
          </p:cNvPr>
          <p:cNvSpPr/>
          <p:nvPr/>
        </p:nvSpPr>
        <p:spPr>
          <a:xfrm>
            <a:off x="5427862" y="6048495"/>
            <a:ext cx="6958380" cy="369332"/>
          </a:xfrm>
          <a:prstGeom prst="rect">
            <a:avLst/>
          </a:prstGeom>
        </p:spPr>
        <p:txBody>
          <a:bodyPr wrap="none">
            <a:spAutoFit/>
          </a:bodyPr>
          <a:lstStyle/>
          <a:p>
            <a:r>
              <a:rPr lang="fr-CA" dirty="0"/>
              <a:t>Source: Microsoft (</a:t>
            </a:r>
            <a:r>
              <a:rPr lang="fr-CA" dirty="0">
                <a:hlinkClick r:id="rId4"/>
              </a:rPr>
              <a:t>https://powerapps.microsoft.com/fr-fr/pricing/</a:t>
            </a:r>
            <a:r>
              <a:rPr lang="fr-CA" dirty="0"/>
              <a:t>)</a:t>
            </a:r>
          </a:p>
        </p:txBody>
      </p:sp>
      <p:pic>
        <p:nvPicPr>
          <p:cNvPr id="7" name="Image 6">
            <a:extLst>
              <a:ext uri="{FF2B5EF4-FFF2-40B4-BE49-F238E27FC236}">
                <a16:creationId xmlns:a16="http://schemas.microsoft.com/office/drawing/2014/main" id="{C1D131EB-115C-4A36-97EB-8F38031B7AA3}"/>
              </a:ext>
            </a:extLst>
          </p:cNvPr>
          <p:cNvPicPr>
            <a:picLocks noChangeAspect="1"/>
          </p:cNvPicPr>
          <p:nvPr/>
        </p:nvPicPr>
        <p:blipFill>
          <a:blip r:embed="rId5"/>
          <a:stretch>
            <a:fillRect/>
          </a:stretch>
        </p:blipFill>
        <p:spPr>
          <a:xfrm>
            <a:off x="519112" y="2641640"/>
            <a:ext cx="3119460" cy="1757375"/>
          </a:xfrm>
          <a:prstGeom prst="rect">
            <a:avLst/>
          </a:prstGeom>
        </p:spPr>
      </p:pic>
      <p:pic>
        <p:nvPicPr>
          <p:cNvPr id="8" name="Image 7">
            <a:extLst>
              <a:ext uri="{FF2B5EF4-FFF2-40B4-BE49-F238E27FC236}">
                <a16:creationId xmlns:a16="http://schemas.microsoft.com/office/drawing/2014/main" id="{3F80CABC-F285-409C-B60D-F4B9BDB77667}"/>
              </a:ext>
            </a:extLst>
          </p:cNvPr>
          <p:cNvPicPr>
            <a:picLocks noChangeAspect="1"/>
          </p:cNvPicPr>
          <p:nvPr/>
        </p:nvPicPr>
        <p:blipFill rotWithShape="1">
          <a:blip r:embed="rId6"/>
          <a:srcRect l="27572" t="3247" r="32787" b="1434"/>
          <a:stretch/>
        </p:blipFill>
        <p:spPr>
          <a:xfrm>
            <a:off x="1166773" y="1487320"/>
            <a:ext cx="1824133" cy="1110342"/>
          </a:xfrm>
          <a:prstGeom prst="rect">
            <a:avLst/>
          </a:prstGeom>
        </p:spPr>
      </p:pic>
      <p:pic>
        <p:nvPicPr>
          <p:cNvPr id="9" name="Image 8">
            <a:extLst>
              <a:ext uri="{FF2B5EF4-FFF2-40B4-BE49-F238E27FC236}">
                <a16:creationId xmlns:a16="http://schemas.microsoft.com/office/drawing/2014/main" id="{44310D66-2D74-460D-8F0A-F23F50E6B647}"/>
              </a:ext>
            </a:extLst>
          </p:cNvPr>
          <p:cNvPicPr>
            <a:picLocks noChangeAspect="1"/>
          </p:cNvPicPr>
          <p:nvPr/>
        </p:nvPicPr>
        <p:blipFill rotWithShape="1">
          <a:blip r:embed="rId7"/>
          <a:srcRect l="7880" r="3310"/>
          <a:stretch/>
        </p:blipFill>
        <p:spPr>
          <a:xfrm>
            <a:off x="434485" y="4171477"/>
            <a:ext cx="3288711" cy="1757374"/>
          </a:xfrm>
          <a:prstGeom prst="rect">
            <a:avLst/>
          </a:prstGeom>
        </p:spPr>
      </p:pic>
      <p:pic>
        <p:nvPicPr>
          <p:cNvPr id="10" name="Image 9">
            <a:extLst>
              <a:ext uri="{FF2B5EF4-FFF2-40B4-BE49-F238E27FC236}">
                <a16:creationId xmlns:a16="http://schemas.microsoft.com/office/drawing/2014/main" id="{174F4994-78F7-4FB8-8C6E-77EB0944D57F}"/>
              </a:ext>
            </a:extLst>
          </p:cNvPr>
          <p:cNvPicPr>
            <a:picLocks noChangeAspect="1"/>
          </p:cNvPicPr>
          <p:nvPr/>
        </p:nvPicPr>
        <p:blipFill>
          <a:blip r:embed="rId8"/>
          <a:stretch>
            <a:fillRect/>
          </a:stretch>
        </p:blipFill>
        <p:spPr>
          <a:xfrm>
            <a:off x="4617719" y="1035420"/>
            <a:ext cx="7295075" cy="1876369"/>
          </a:xfrm>
          <a:prstGeom prst="rect">
            <a:avLst/>
          </a:prstGeom>
        </p:spPr>
      </p:pic>
      <p:pic>
        <p:nvPicPr>
          <p:cNvPr id="11" name="Image 10">
            <a:extLst>
              <a:ext uri="{FF2B5EF4-FFF2-40B4-BE49-F238E27FC236}">
                <a16:creationId xmlns:a16="http://schemas.microsoft.com/office/drawing/2014/main" id="{34B54938-2711-4A7E-8CDE-ACF5D0648B1C}"/>
              </a:ext>
            </a:extLst>
          </p:cNvPr>
          <p:cNvPicPr>
            <a:picLocks noChangeAspect="1"/>
          </p:cNvPicPr>
          <p:nvPr/>
        </p:nvPicPr>
        <p:blipFill>
          <a:blip r:embed="rId9"/>
          <a:stretch>
            <a:fillRect/>
          </a:stretch>
        </p:blipFill>
        <p:spPr>
          <a:xfrm>
            <a:off x="8451057" y="524526"/>
            <a:ext cx="3461737" cy="498989"/>
          </a:xfrm>
          <a:prstGeom prst="rect">
            <a:avLst/>
          </a:prstGeom>
        </p:spPr>
      </p:pic>
    </p:spTree>
    <p:extLst>
      <p:ext uri="{BB962C8B-B14F-4D97-AF65-F5344CB8AC3E}">
        <p14:creationId xmlns:p14="http://schemas.microsoft.com/office/powerpoint/2010/main" val="297174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ollab Montreal">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5-50002_Ignite_Breakout_Template">
  <a:themeElements>
    <a:clrScheme name="Custom 5">
      <a:dk1>
        <a:srgbClr val="505050"/>
      </a:dk1>
      <a:lt1>
        <a:srgbClr val="FFFFFF"/>
      </a:lt1>
      <a:dk2>
        <a:srgbClr val="F2C811"/>
      </a:dk2>
      <a:lt2>
        <a:srgbClr val="F8F8F8"/>
      </a:lt2>
      <a:accent1>
        <a:srgbClr val="000000"/>
      </a:accent1>
      <a:accent2>
        <a:srgbClr val="F2C811"/>
      </a:accent2>
      <a:accent3>
        <a:srgbClr val="8C8C8C"/>
      </a:accent3>
      <a:accent4>
        <a:srgbClr val="D2D2D2"/>
      </a:accent4>
      <a:accent5>
        <a:srgbClr val="FFB900"/>
      </a:accent5>
      <a:accent6>
        <a:srgbClr val="FFFFFF"/>
      </a:accent6>
      <a:hlink>
        <a:srgbClr val="00000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9875B0D4-94A5-4794-8D43-D7C5C9BD4FC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Collab Mtl 2019 - Nom de la session</Template>
  <TotalTime>1785</TotalTime>
  <Words>4029</Words>
  <Application>Microsoft Office PowerPoint</Application>
  <PresentationFormat>Personnalisé</PresentationFormat>
  <Paragraphs>332</Paragraphs>
  <Slides>40</Slides>
  <Notes>24</Notes>
  <HiddenSlides>1</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40</vt:i4>
      </vt:variant>
    </vt:vector>
  </HeadingPairs>
  <TitlesOfParts>
    <vt:vector size="52" baseType="lpstr">
      <vt:lpstr>Arial</vt:lpstr>
      <vt:lpstr>Arial</vt:lpstr>
      <vt:lpstr>Calibri</vt:lpstr>
      <vt:lpstr>Consolas</vt:lpstr>
      <vt:lpstr>Segoe</vt:lpstr>
      <vt:lpstr>Segoe UI</vt:lpstr>
      <vt:lpstr>Segoe UI Light</vt:lpstr>
      <vt:lpstr>Segoe UI Semibold</vt:lpstr>
      <vt:lpstr>Tw Cen MT</vt:lpstr>
      <vt:lpstr>Wingdings</vt:lpstr>
      <vt:lpstr>Collab Montreal</vt:lpstr>
      <vt:lpstr>5-50002_Ignite_Breakout_Template</vt:lpstr>
      <vt:lpstr>Mettre en place une gouvernance pour la Power Platform, Power BI, Power Apps et Microsoft Flow</vt:lpstr>
      <vt:lpstr>Présentation PowerPoint</vt:lpstr>
      <vt:lpstr>Agenda</vt:lpstr>
      <vt:lpstr>Pourquoi?</vt:lpstr>
      <vt:lpstr>Présentation PowerPoint</vt:lpstr>
      <vt:lpstr>Nouveau?</vt:lpstr>
      <vt:lpstr>Rien ne se perd, rien ne se créé, tout se transforme</vt:lpstr>
      <vt:lpstr>La Power Platform</vt:lpstr>
      <vt:lpstr>Licences</vt:lpstr>
      <vt:lpstr>Power?</vt:lpstr>
      <vt:lpstr>Gouvernance globale</vt:lpstr>
      <vt:lpstr>Données locales</vt:lpstr>
      <vt:lpstr>Les 3 axes de la gouvernance</vt:lpstr>
      <vt:lpstr>L’humain</vt:lpstr>
      <vt:lpstr>Approche IT Centric</vt:lpstr>
      <vt:lpstr>Éduquer les utilisateurs</vt:lpstr>
      <vt:lpstr>Custom Learning 4 O365</vt:lpstr>
      <vt:lpstr>Keep it simple</vt:lpstr>
      <vt:lpstr>PowerApps</vt:lpstr>
      <vt:lpstr>Administration</vt:lpstr>
      <vt:lpstr>Présentation PowerPoint</vt:lpstr>
      <vt:lpstr>Microsoft Flow</vt:lpstr>
      <vt:lpstr>Administration</vt:lpstr>
      <vt:lpstr>Présentation PowerPoint</vt:lpstr>
      <vt:lpstr>Power BI</vt:lpstr>
      <vt:lpstr>Donner de la valeur métier aux données est un défi</vt:lpstr>
      <vt:lpstr>Pourquoi la gouvernance ?</vt:lpstr>
      <vt:lpstr>Si vous ne prenez pas de décisions….</vt:lpstr>
      <vt:lpstr>Considérations importantes</vt:lpstr>
      <vt:lpstr>Gérer les oppositions</vt:lpstr>
      <vt:lpstr>Qui impliquer ?</vt:lpstr>
      <vt:lpstr>Présentation PowerPoint</vt:lpstr>
      <vt:lpstr>Présentation PowerPoint</vt:lpstr>
      <vt:lpstr>Présentation PowerPoint</vt:lpstr>
      <vt:lpstr>Une approche balancée</vt:lpstr>
      <vt:lpstr>Conclusion</vt:lpstr>
      <vt:lpstr>Documentez!</vt:lpstr>
      <vt:lpstr>Start small! But Start!</vt:lpstr>
      <vt:lpstr>Présentation PowerPoint</vt:lpstr>
      <vt:lpstr>Présentation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Nicolas Georgeault</dc:creator>
  <cp:keywords/>
  <cp:lastModifiedBy>Nicolas Georgeault</cp:lastModifiedBy>
  <cp:revision>9</cp:revision>
  <dcterms:created xsi:type="dcterms:W3CDTF">2019-03-12T23:33:47Z</dcterms:created>
  <dcterms:modified xsi:type="dcterms:W3CDTF">2019-03-14T16:09:08Z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franmer@microsoft.com</vt:lpwstr>
  </property>
  <property fmtid="{D5CDD505-2E9C-101B-9397-08002B2CF9AE}" pid="5" name="MSIP_Label_f42aa342-8706-4288-bd11-ebb85995028c_SetDate">
    <vt:lpwstr>2019-03-14T11:47:16.4584687Z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638c6432-c043-47fe-9c52-011c6a77fbf2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